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39"/>
    <p:restoredTop sz="94650"/>
  </p:normalViewPr>
  <p:slideViewPr>
    <p:cSldViewPr snapToGrid="0">
      <p:cViewPr varScale="1">
        <p:scale>
          <a:sx n="111" d="100"/>
          <a:sy n="111" d="100"/>
        </p:scale>
        <p:origin x="240"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8F73-A134-A364-5753-FDEE44D0DB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1EBA34-7826-D122-C0DC-F73E91153C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656DEB-CDD8-4A89-2FDD-FDD29A083AF2}"/>
              </a:ext>
            </a:extLst>
          </p:cNvPr>
          <p:cNvSpPr>
            <a:spLocks noGrp="1"/>
          </p:cNvSpPr>
          <p:nvPr>
            <p:ph type="dt" sz="half" idx="10"/>
          </p:nvPr>
        </p:nvSpPr>
        <p:spPr/>
        <p:txBody>
          <a:bodyPr/>
          <a:lstStyle/>
          <a:p>
            <a:fld id="{50BE5736-EA42-3B4F-A979-9C753AFB4069}" type="datetimeFigureOut">
              <a:rPr lang="en-US" smtClean="0"/>
              <a:t>3/11/23</a:t>
            </a:fld>
            <a:endParaRPr lang="en-US" dirty="0"/>
          </a:p>
        </p:txBody>
      </p:sp>
      <p:sp>
        <p:nvSpPr>
          <p:cNvPr id="5" name="Footer Placeholder 4">
            <a:extLst>
              <a:ext uri="{FF2B5EF4-FFF2-40B4-BE49-F238E27FC236}">
                <a16:creationId xmlns:a16="http://schemas.microsoft.com/office/drawing/2014/main" id="{33D2AAAB-F886-DE60-8934-A64BB4FFE2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3DA1C0-75FC-1D40-FB44-433EE984FE77}"/>
              </a:ext>
            </a:extLst>
          </p:cNvPr>
          <p:cNvSpPr>
            <a:spLocks noGrp="1"/>
          </p:cNvSpPr>
          <p:nvPr>
            <p:ph type="sldNum" sz="quarter" idx="12"/>
          </p:nvPr>
        </p:nvSpPr>
        <p:spPr/>
        <p:txBody>
          <a:bodyPr/>
          <a:lstStyle/>
          <a:p>
            <a:fld id="{E17F8D7B-8CA2-124E-89D2-FA7769BD76D9}" type="slidenum">
              <a:rPr lang="en-US" smtClean="0"/>
              <a:t>‹#›</a:t>
            </a:fld>
            <a:endParaRPr lang="en-US" dirty="0"/>
          </a:p>
        </p:txBody>
      </p:sp>
    </p:spTree>
    <p:extLst>
      <p:ext uri="{BB962C8B-B14F-4D97-AF65-F5344CB8AC3E}">
        <p14:creationId xmlns:p14="http://schemas.microsoft.com/office/powerpoint/2010/main" val="1736301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2335-F79C-7B82-10B1-7D61AE90F5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8FEB99-BFDF-FC8A-61A6-9C4AB0B127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316C6A-ED68-8AED-6E9C-21F2F0932F3F}"/>
              </a:ext>
            </a:extLst>
          </p:cNvPr>
          <p:cNvSpPr>
            <a:spLocks noGrp="1"/>
          </p:cNvSpPr>
          <p:nvPr>
            <p:ph type="dt" sz="half" idx="10"/>
          </p:nvPr>
        </p:nvSpPr>
        <p:spPr/>
        <p:txBody>
          <a:bodyPr/>
          <a:lstStyle/>
          <a:p>
            <a:fld id="{50BE5736-EA42-3B4F-A979-9C753AFB4069}" type="datetimeFigureOut">
              <a:rPr lang="en-US" smtClean="0"/>
              <a:t>3/11/23</a:t>
            </a:fld>
            <a:endParaRPr lang="en-US" dirty="0"/>
          </a:p>
        </p:txBody>
      </p:sp>
      <p:sp>
        <p:nvSpPr>
          <p:cNvPr id="5" name="Footer Placeholder 4">
            <a:extLst>
              <a:ext uri="{FF2B5EF4-FFF2-40B4-BE49-F238E27FC236}">
                <a16:creationId xmlns:a16="http://schemas.microsoft.com/office/drawing/2014/main" id="{61A614AC-BA15-2693-61ED-9C4E25E07E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9B2EA5-7990-711D-D5F7-71421BB4328F}"/>
              </a:ext>
            </a:extLst>
          </p:cNvPr>
          <p:cNvSpPr>
            <a:spLocks noGrp="1"/>
          </p:cNvSpPr>
          <p:nvPr>
            <p:ph type="sldNum" sz="quarter" idx="12"/>
          </p:nvPr>
        </p:nvSpPr>
        <p:spPr/>
        <p:txBody>
          <a:bodyPr/>
          <a:lstStyle/>
          <a:p>
            <a:fld id="{E17F8D7B-8CA2-124E-89D2-FA7769BD76D9}" type="slidenum">
              <a:rPr lang="en-US" smtClean="0"/>
              <a:t>‹#›</a:t>
            </a:fld>
            <a:endParaRPr lang="en-US" dirty="0"/>
          </a:p>
        </p:txBody>
      </p:sp>
    </p:spTree>
    <p:extLst>
      <p:ext uri="{BB962C8B-B14F-4D97-AF65-F5344CB8AC3E}">
        <p14:creationId xmlns:p14="http://schemas.microsoft.com/office/powerpoint/2010/main" val="272466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DB29D5-47EC-6F96-8DCA-B3F9F57AC8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8504E2-9FCB-7109-2656-6E21E1387B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651D2E-83B5-57DD-271E-DEEC043A60D3}"/>
              </a:ext>
            </a:extLst>
          </p:cNvPr>
          <p:cNvSpPr>
            <a:spLocks noGrp="1"/>
          </p:cNvSpPr>
          <p:nvPr>
            <p:ph type="dt" sz="half" idx="10"/>
          </p:nvPr>
        </p:nvSpPr>
        <p:spPr/>
        <p:txBody>
          <a:bodyPr/>
          <a:lstStyle/>
          <a:p>
            <a:fld id="{50BE5736-EA42-3B4F-A979-9C753AFB4069}" type="datetimeFigureOut">
              <a:rPr lang="en-US" smtClean="0"/>
              <a:t>3/11/23</a:t>
            </a:fld>
            <a:endParaRPr lang="en-US" dirty="0"/>
          </a:p>
        </p:txBody>
      </p:sp>
      <p:sp>
        <p:nvSpPr>
          <p:cNvPr id="5" name="Footer Placeholder 4">
            <a:extLst>
              <a:ext uri="{FF2B5EF4-FFF2-40B4-BE49-F238E27FC236}">
                <a16:creationId xmlns:a16="http://schemas.microsoft.com/office/drawing/2014/main" id="{3F715785-85E7-EB08-1E77-DAE021DF71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18C65D-A95D-E13C-6934-183AE2F4C4F3}"/>
              </a:ext>
            </a:extLst>
          </p:cNvPr>
          <p:cNvSpPr>
            <a:spLocks noGrp="1"/>
          </p:cNvSpPr>
          <p:nvPr>
            <p:ph type="sldNum" sz="quarter" idx="12"/>
          </p:nvPr>
        </p:nvSpPr>
        <p:spPr/>
        <p:txBody>
          <a:bodyPr/>
          <a:lstStyle/>
          <a:p>
            <a:fld id="{E17F8D7B-8CA2-124E-89D2-FA7769BD76D9}" type="slidenum">
              <a:rPr lang="en-US" smtClean="0"/>
              <a:t>‹#›</a:t>
            </a:fld>
            <a:endParaRPr lang="en-US" dirty="0"/>
          </a:p>
        </p:txBody>
      </p:sp>
    </p:spTree>
    <p:extLst>
      <p:ext uri="{BB962C8B-B14F-4D97-AF65-F5344CB8AC3E}">
        <p14:creationId xmlns:p14="http://schemas.microsoft.com/office/powerpoint/2010/main" val="836819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D10D-ACDE-6F2E-95CF-345C7B9A2A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AEBFA4-303D-1FA6-82DF-C6D88535D9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64124-3517-90AE-66E3-3088CA952EDB}"/>
              </a:ext>
            </a:extLst>
          </p:cNvPr>
          <p:cNvSpPr>
            <a:spLocks noGrp="1"/>
          </p:cNvSpPr>
          <p:nvPr>
            <p:ph type="dt" sz="half" idx="10"/>
          </p:nvPr>
        </p:nvSpPr>
        <p:spPr/>
        <p:txBody>
          <a:bodyPr/>
          <a:lstStyle/>
          <a:p>
            <a:fld id="{50BE5736-EA42-3B4F-A979-9C753AFB4069}" type="datetimeFigureOut">
              <a:rPr lang="en-US" smtClean="0"/>
              <a:t>3/11/23</a:t>
            </a:fld>
            <a:endParaRPr lang="en-US" dirty="0"/>
          </a:p>
        </p:txBody>
      </p:sp>
      <p:sp>
        <p:nvSpPr>
          <p:cNvPr id="5" name="Footer Placeholder 4">
            <a:extLst>
              <a:ext uri="{FF2B5EF4-FFF2-40B4-BE49-F238E27FC236}">
                <a16:creationId xmlns:a16="http://schemas.microsoft.com/office/drawing/2014/main" id="{AFD69838-5558-B920-7FE3-2DB5CFE3B1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2AA1B8-F6C9-6DBA-110A-6E496428C537}"/>
              </a:ext>
            </a:extLst>
          </p:cNvPr>
          <p:cNvSpPr>
            <a:spLocks noGrp="1"/>
          </p:cNvSpPr>
          <p:nvPr>
            <p:ph type="sldNum" sz="quarter" idx="12"/>
          </p:nvPr>
        </p:nvSpPr>
        <p:spPr/>
        <p:txBody>
          <a:bodyPr/>
          <a:lstStyle/>
          <a:p>
            <a:fld id="{E17F8D7B-8CA2-124E-89D2-FA7769BD76D9}" type="slidenum">
              <a:rPr lang="en-US" smtClean="0"/>
              <a:t>‹#›</a:t>
            </a:fld>
            <a:endParaRPr lang="en-US" dirty="0"/>
          </a:p>
        </p:txBody>
      </p:sp>
    </p:spTree>
    <p:extLst>
      <p:ext uri="{BB962C8B-B14F-4D97-AF65-F5344CB8AC3E}">
        <p14:creationId xmlns:p14="http://schemas.microsoft.com/office/powerpoint/2010/main" val="1669590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A681-B045-646E-AA55-704694702D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3D107-5BDD-2ABE-5E3E-42959238FC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34DC5D-4E25-DD7D-5482-5B4D51FE5D64}"/>
              </a:ext>
            </a:extLst>
          </p:cNvPr>
          <p:cNvSpPr>
            <a:spLocks noGrp="1"/>
          </p:cNvSpPr>
          <p:nvPr>
            <p:ph type="dt" sz="half" idx="10"/>
          </p:nvPr>
        </p:nvSpPr>
        <p:spPr/>
        <p:txBody>
          <a:bodyPr/>
          <a:lstStyle/>
          <a:p>
            <a:fld id="{50BE5736-EA42-3B4F-A979-9C753AFB4069}" type="datetimeFigureOut">
              <a:rPr lang="en-US" smtClean="0"/>
              <a:t>3/11/23</a:t>
            </a:fld>
            <a:endParaRPr lang="en-US" dirty="0"/>
          </a:p>
        </p:txBody>
      </p:sp>
      <p:sp>
        <p:nvSpPr>
          <p:cNvPr id="5" name="Footer Placeholder 4">
            <a:extLst>
              <a:ext uri="{FF2B5EF4-FFF2-40B4-BE49-F238E27FC236}">
                <a16:creationId xmlns:a16="http://schemas.microsoft.com/office/drawing/2014/main" id="{A35F7F4F-F2FE-36AB-DAE9-C7E5738FB2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2E3C81-6BA2-97BD-0985-3F78F1190D82}"/>
              </a:ext>
            </a:extLst>
          </p:cNvPr>
          <p:cNvSpPr>
            <a:spLocks noGrp="1"/>
          </p:cNvSpPr>
          <p:nvPr>
            <p:ph type="sldNum" sz="quarter" idx="12"/>
          </p:nvPr>
        </p:nvSpPr>
        <p:spPr/>
        <p:txBody>
          <a:bodyPr/>
          <a:lstStyle/>
          <a:p>
            <a:fld id="{E17F8D7B-8CA2-124E-89D2-FA7769BD76D9}" type="slidenum">
              <a:rPr lang="en-US" smtClean="0"/>
              <a:t>‹#›</a:t>
            </a:fld>
            <a:endParaRPr lang="en-US" dirty="0"/>
          </a:p>
        </p:txBody>
      </p:sp>
    </p:spTree>
    <p:extLst>
      <p:ext uri="{BB962C8B-B14F-4D97-AF65-F5344CB8AC3E}">
        <p14:creationId xmlns:p14="http://schemas.microsoft.com/office/powerpoint/2010/main" val="400410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24D5B-A298-AE16-22EF-6B4BA26D6E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6FB533-92B5-3970-9DC7-CFA3501DBD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A6C989-C577-994C-4E21-989A55F34F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E4876F-D71B-1848-BA2E-EC11BA46B415}"/>
              </a:ext>
            </a:extLst>
          </p:cNvPr>
          <p:cNvSpPr>
            <a:spLocks noGrp="1"/>
          </p:cNvSpPr>
          <p:nvPr>
            <p:ph type="dt" sz="half" idx="10"/>
          </p:nvPr>
        </p:nvSpPr>
        <p:spPr/>
        <p:txBody>
          <a:bodyPr/>
          <a:lstStyle/>
          <a:p>
            <a:fld id="{50BE5736-EA42-3B4F-A979-9C753AFB4069}" type="datetimeFigureOut">
              <a:rPr lang="en-US" smtClean="0"/>
              <a:t>3/11/23</a:t>
            </a:fld>
            <a:endParaRPr lang="en-US" dirty="0"/>
          </a:p>
        </p:txBody>
      </p:sp>
      <p:sp>
        <p:nvSpPr>
          <p:cNvPr id="6" name="Footer Placeholder 5">
            <a:extLst>
              <a:ext uri="{FF2B5EF4-FFF2-40B4-BE49-F238E27FC236}">
                <a16:creationId xmlns:a16="http://schemas.microsoft.com/office/drawing/2014/main" id="{29DEBC61-D484-E867-776D-BFC2B29E3D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1E78BD1-22CC-25A6-AA2E-1089184DDFB9}"/>
              </a:ext>
            </a:extLst>
          </p:cNvPr>
          <p:cNvSpPr>
            <a:spLocks noGrp="1"/>
          </p:cNvSpPr>
          <p:nvPr>
            <p:ph type="sldNum" sz="quarter" idx="12"/>
          </p:nvPr>
        </p:nvSpPr>
        <p:spPr/>
        <p:txBody>
          <a:bodyPr/>
          <a:lstStyle/>
          <a:p>
            <a:fld id="{E17F8D7B-8CA2-124E-89D2-FA7769BD76D9}" type="slidenum">
              <a:rPr lang="en-US" smtClean="0"/>
              <a:t>‹#›</a:t>
            </a:fld>
            <a:endParaRPr lang="en-US" dirty="0"/>
          </a:p>
        </p:txBody>
      </p:sp>
    </p:spTree>
    <p:extLst>
      <p:ext uri="{BB962C8B-B14F-4D97-AF65-F5344CB8AC3E}">
        <p14:creationId xmlns:p14="http://schemas.microsoft.com/office/powerpoint/2010/main" val="233968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4374-DA91-7328-6F2B-350539C164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008EEA-9BC2-AD28-045C-65EFD7E4C5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7D196D-2B56-9FC3-4973-9C003B105A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3AAEEE-6C4F-66AC-88DB-BDA8CA562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101106-4A6A-FAD2-1541-1A6BABC3FF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C746A-95E4-2B5B-BB05-4C5E231638EA}"/>
              </a:ext>
            </a:extLst>
          </p:cNvPr>
          <p:cNvSpPr>
            <a:spLocks noGrp="1"/>
          </p:cNvSpPr>
          <p:nvPr>
            <p:ph type="dt" sz="half" idx="10"/>
          </p:nvPr>
        </p:nvSpPr>
        <p:spPr/>
        <p:txBody>
          <a:bodyPr/>
          <a:lstStyle/>
          <a:p>
            <a:fld id="{50BE5736-EA42-3B4F-A979-9C753AFB4069}" type="datetimeFigureOut">
              <a:rPr lang="en-US" smtClean="0"/>
              <a:t>3/11/23</a:t>
            </a:fld>
            <a:endParaRPr lang="en-US" dirty="0"/>
          </a:p>
        </p:txBody>
      </p:sp>
      <p:sp>
        <p:nvSpPr>
          <p:cNvPr id="8" name="Footer Placeholder 7">
            <a:extLst>
              <a:ext uri="{FF2B5EF4-FFF2-40B4-BE49-F238E27FC236}">
                <a16:creationId xmlns:a16="http://schemas.microsoft.com/office/drawing/2014/main" id="{676064C8-7A2E-C6B8-6047-549E0D157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071870F-400F-65BB-199D-03CF7FC7A743}"/>
              </a:ext>
            </a:extLst>
          </p:cNvPr>
          <p:cNvSpPr>
            <a:spLocks noGrp="1"/>
          </p:cNvSpPr>
          <p:nvPr>
            <p:ph type="sldNum" sz="quarter" idx="12"/>
          </p:nvPr>
        </p:nvSpPr>
        <p:spPr/>
        <p:txBody>
          <a:bodyPr/>
          <a:lstStyle/>
          <a:p>
            <a:fld id="{E17F8D7B-8CA2-124E-89D2-FA7769BD76D9}" type="slidenum">
              <a:rPr lang="en-US" smtClean="0"/>
              <a:t>‹#›</a:t>
            </a:fld>
            <a:endParaRPr lang="en-US" dirty="0"/>
          </a:p>
        </p:txBody>
      </p:sp>
    </p:spTree>
    <p:extLst>
      <p:ext uri="{BB962C8B-B14F-4D97-AF65-F5344CB8AC3E}">
        <p14:creationId xmlns:p14="http://schemas.microsoft.com/office/powerpoint/2010/main" val="898220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C1FD6-BC0A-1CD7-CB9D-2C0C0CCA02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AB6CC0-D825-60DA-EC95-40EB71A21406}"/>
              </a:ext>
            </a:extLst>
          </p:cNvPr>
          <p:cNvSpPr>
            <a:spLocks noGrp="1"/>
          </p:cNvSpPr>
          <p:nvPr>
            <p:ph type="dt" sz="half" idx="10"/>
          </p:nvPr>
        </p:nvSpPr>
        <p:spPr/>
        <p:txBody>
          <a:bodyPr/>
          <a:lstStyle/>
          <a:p>
            <a:fld id="{50BE5736-EA42-3B4F-A979-9C753AFB4069}" type="datetimeFigureOut">
              <a:rPr lang="en-US" smtClean="0"/>
              <a:t>3/11/23</a:t>
            </a:fld>
            <a:endParaRPr lang="en-US" dirty="0"/>
          </a:p>
        </p:txBody>
      </p:sp>
      <p:sp>
        <p:nvSpPr>
          <p:cNvPr id="4" name="Footer Placeholder 3">
            <a:extLst>
              <a:ext uri="{FF2B5EF4-FFF2-40B4-BE49-F238E27FC236}">
                <a16:creationId xmlns:a16="http://schemas.microsoft.com/office/drawing/2014/main" id="{F3CCED1C-30F7-0D13-A259-BD6E9E7F25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E0B18E7-7B63-D7D2-9A58-36647FFFB6CE}"/>
              </a:ext>
            </a:extLst>
          </p:cNvPr>
          <p:cNvSpPr>
            <a:spLocks noGrp="1"/>
          </p:cNvSpPr>
          <p:nvPr>
            <p:ph type="sldNum" sz="quarter" idx="12"/>
          </p:nvPr>
        </p:nvSpPr>
        <p:spPr/>
        <p:txBody>
          <a:bodyPr/>
          <a:lstStyle/>
          <a:p>
            <a:fld id="{E17F8D7B-8CA2-124E-89D2-FA7769BD76D9}" type="slidenum">
              <a:rPr lang="en-US" smtClean="0"/>
              <a:t>‹#›</a:t>
            </a:fld>
            <a:endParaRPr lang="en-US" dirty="0"/>
          </a:p>
        </p:txBody>
      </p:sp>
    </p:spTree>
    <p:extLst>
      <p:ext uri="{BB962C8B-B14F-4D97-AF65-F5344CB8AC3E}">
        <p14:creationId xmlns:p14="http://schemas.microsoft.com/office/powerpoint/2010/main" val="3417993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8680B4-EB56-D1E7-942A-AA52AC98A06D}"/>
              </a:ext>
            </a:extLst>
          </p:cNvPr>
          <p:cNvSpPr>
            <a:spLocks noGrp="1"/>
          </p:cNvSpPr>
          <p:nvPr>
            <p:ph type="dt" sz="half" idx="10"/>
          </p:nvPr>
        </p:nvSpPr>
        <p:spPr/>
        <p:txBody>
          <a:bodyPr/>
          <a:lstStyle/>
          <a:p>
            <a:fld id="{50BE5736-EA42-3B4F-A979-9C753AFB4069}" type="datetimeFigureOut">
              <a:rPr lang="en-US" smtClean="0"/>
              <a:t>3/11/23</a:t>
            </a:fld>
            <a:endParaRPr lang="en-US" dirty="0"/>
          </a:p>
        </p:txBody>
      </p:sp>
      <p:sp>
        <p:nvSpPr>
          <p:cNvPr id="3" name="Footer Placeholder 2">
            <a:extLst>
              <a:ext uri="{FF2B5EF4-FFF2-40B4-BE49-F238E27FC236}">
                <a16:creationId xmlns:a16="http://schemas.microsoft.com/office/drawing/2014/main" id="{B5C92305-9B7C-81D9-01BB-1E22BB1E612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5E8AF5A-DDF0-F5F9-25EE-B5F3A97E3860}"/>
              </a:ext>
            </a:extLst>
          </p:cNvPr>
          <p:cNvSpPr>
            <a:spLocks noGrp="1"/>
          </p:cNvSpPr>
          <p:nvPr>
            <p:ph type="sldNum" sz="quarter" idx="12"/>
          </p:nvPr>
        </p:nvSpPr>
        <p:spPr/>
        <p:txBody>
          <a:bodyPr/>
          <a:lstStyle/>
          <a:p>
            <a:fld id="{E17F8D7B-8CA2-124E-89D2-FA7769BD76D9}" type="slidenum">
              <a:rPr lang="en-US" smtClean="0"/>
              <a:t>‹#›</a:t>
            </a:fld>
            <a:endParaRPr lang="en-US" dirty="0"/>
          </a:p>
        </p:txBody>
      </p:sp>
    </p:spTree>
    <p:extLst>
      <p:ext uri="{BB962C8B-B14F-4D97-AF65-F5344CB8AC3E}">
        <p14:creationId xmlns:p14="http://schemas.microsoft.com/office/powerpoint/2010/main" val="1224038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380B7-A95C-AD55-743B-FE8E0C2CE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B4F9EA-3F9E-9276-A875-D95924B65E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8B2636-24ED-4D65-A874-E3347377F1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D8E4DE-4184-AE6F-C2D9-16132EEA8A3E}"/>
              </a:ext>
            </a:extLst>
          </p:cNvPr>
          <p:cNvSpPr>
            <a:spLocks noGrp="1"/>
          </p:cNvSpPr>
          <p:nvPr>
            <p:ph type="dt" sz="half" idx="10"/>
          </p:nvPr>
        </p:nvSpPr>
        <p:spPr/>
        <p:txBody>
          <a:bodyPr/>
          <a:lstStyle/>
          <a:p>
            <a:fld id="{50BE5736-EA42-3B4F-A979-9C753AFB4069}" type="datetimeFigureOut">
              <a:rPr lang="en-US" smtClean="0"/>
              <a:t>3/11/23</a:t>
            </a:fld>
            <a:endParaRPr lang="en-US" dirty="0"/>
          </a:p>
        </p:txBody>
      </p:sp>
      <p:sp>
        <p:nvSpPr>
          <p:cNvPr id="6" name="Footer Placeholder 5">
            <a:extLst>
              <a:ext uri="{FF2B5EF4-FFF2-40B4-BE49-F238E27FC236}">
                <a16:creationId xmlns:a16="http://schemas.microsoft.com/office/drawing/2014/main" id="{F8A76879-11C4-E5F2-BAE1-44A421B59EF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D80F13-E01E-B54D-7673-D3AF1FCD06B4}"/>
              </a:ext>
            </a:extLst>
          </p:cNvPr>
          <p:cNvSpPr>
            <a:spLocks noGrp="1"/>
          </p:cNvSpPr>
          <p:nvPr>
            <p:ph type="sldNum" sz="quarter" idx="12"/>
          </p:nvPr>
        </p:nvSpPr>
        <p:spPr/>
        <p:txBody>
          <a:bodyPr/>
          <a:lstStyle/>
          <a:p>
            <a:fld id="{E17F8D7B-8CA2-124E-89D2-FA7769BD76D9}" type="slidenum">
              <a:rPr lang="en-US" smtClean="0"/>
              <a:t>‹#›</a:t>
            </a:fld>
            <a:endParaRPr lang="en-US" dirty="0"/>
          </a:p>
        </p:txBody>
      </p:sp>
    </p:spTree>
    <p:extLst>
      <p:ext uri="{BB962C8B-B14F-4D97-AF65-F5344CB8AC3E}">
        <p14:creationId xmlns:p14="http://schemas.microsoft.com/office/powerpoint/2010/main" val="2030811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AD10-FBED-63D2-7BF9-268C0F9DCE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3850ED-61AB-5E47-EB97-5C4A6AD2F1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F172EE8-9C00-06C6-666D-62540A0BD2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A97E9-32D9-5521-0C19-AD51F64C4F60}"/>
              </a:ext>
            </a:extLst>
          </p:cNvPr>
          <p:cNvSpPr>
            <a:spLocks noGrp="1"/>
          </p:cNvSpPr>
          <p:nvPr>
            <p:ph type="dt" sz="half" idx="10"/>
          </p:nvPr>
        </p:nvSpPr>
        <p:spPr/>
        <p:txBody>
          <a:bodyPr/>
          <a:lstStyle/>
          <a:p>
            <a:fld id="{50BE5736-EA42-3B4F-A979-9C753AFB4069}" type="datetimeFigureOut">
              <a:rPr lang="en-US" smtClean="0"/>
              <a:t>3/11/23</a:t>
            </a:fld>
            <a:endParaRPr lang="en-US" dirty="0"/>
          </a:p>
        </p:txBody>
      </p:sp>
      <p:sp>
        <p:nvSpPr>
          <p:cNvPr id="6" name="Footer Placeholder 5">
            <a:extLst>
              <a:ext uri="{FF2B5EF4-FFF2-40B4-BE49-F238E27FC236}">
                <a16:creationId xmlns:a16="http://schemas.microsoft.com/office/drawing/2014/main" id="{11776AC5-EC74-BAD0-DB73-5BAA9684B5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83FAAF-1F02-DBB2-B2F2-A1F78C9BF8B4}"/>
              </a:ext>
            </a:extLst>
          </p:cNvPr>
          <p:cNvSpPr>
            <a:spLocks noGrp="1"/>
          </p:cNvSpPr>
          <p:nvPr>
            <p:ph type="sldNum" sz="quarter" idx="12"/>
          </p:nvPr>
        </p:nvSpPr>
        <p:spPr/>
        <p:txBody>
          <a:bodyPr/>
          <a:lstStyle/>
          <a:p>
            <a:fld id="{E17F8D7B-8CA2-124E-89D2-FA7769BD76D9}" type="slidenum">
              <a:rPr lang="en-US" smtClean="0"/>
              <a:t>‹#›</a:t>
            </a:fld>
            <a:endParaRPr lang="en-US" dirty="0"/>
          </a:p>
        </p:txBody>
      </p:sp>
    </p:spTree>
    <p:extLst>
      <p:ext uri="{BB962C8B-B14F-4D97-AF65-F5344CB8AC3E}">
        <p14:creationId xmlns:p14="http://schemas.microsoft.com/office/powerpoint/2010/main" val="1451502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254349-2A09-00D2-9292-32C859F1B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91ABC3-FF76-AD06-7C64-CE021EA2DD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E12E5-62C8-4929-D7EA-F7E4BCC05B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BE5736-EA42-3B4F-A979-9C753AFB4069}" type="datetimeFigureOut">
              <a:rPr lang="en-US" smtClean="0"/>
              <a:t>3/11/23</a:t>
            </a:fld>
            <a:endParaRPr lang="en-US" dirty="0"/>
          </a:p>
        </p:txBody>
      </p:sp>
      <p:sp>
        <p:nvSpPr>
          <p:cNvPr id="5" name="Footer Placeholder 4">
            <a:extLst>
              <a:ext uri="{FF2B5EF4-FFF2-40B4-BE49-F238E27FC236}">
                <a16:creationId xmlns:a16="http://schemas.microsoft.com/office/drawing/2014/main" id="{0D01D0C2-78CC-BCEE-006F-3E82F2D208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419C70E-0F7C-6825-A2F0-F41A4B45AE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F8D7B-8CA2-124E-89D2-FA7769BD76D9}" type="slidenum">
              <a:rPr lang="en-US" smtClean="0"/>
              <a:t>‹#›</a:t>
            </a:fld>
            <a:endParaRPr lang="en-US" dirty="0"/>
          </a:p>
        </p:txBody>
      </p:sp>
    </p:spTree>
    <p:extLst>
      <p:ext uri="{BB962C8B-B14F-4D97-AF65-F5344CB8AC3E}">
        <p14:creationId xmlns:p14="http://schemas.microsoft.com/office/powerpoint/2010/main" val="2889019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creativecommons.org/licenses/by-sa/3.0/" TargetMode="External"/><Relationship Id="rId5" Type="http://schemas.openxmlformats.org/officeDocument/2006/relationships/hyperlink" Target="http://passive-components.eu/apple-dominates-all-electronics-jewelry-companies-in-ethical-sourcing-of-conflict-minerals/"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6.xml"/><Relationship Id="rId7" Type="http://schemas.openxmlformats.org/officeDocument/2006/relationships/hyperlink" Target="https://www.pexels.com/photo/administration-architecture-berlin-building-109629/"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jpeg"/><Relationship Id="rId5" Type="http://schemas.openxmlformats.org/officeDocument/2006/relationships/hyperlink" Target="https://th.wikipedia.org/wiki/%E0%B9%81%E0%B8%AD%E0%B8%9B%E0%B9%80%E0%B8%9B%E0%B8%B4%E0%B8%A5%E0%B8%AA%E0%B9%82%E0%B8%95%E0%B8%A3%E0%B9%8C" TargetMode="External"/><Relationship Id="rId10" Type="http://schemas.openxmlformats.org/officeDocument/2006/relationships/image" Target="../media/image2.png"/><Relationship Id="rId4" Type="http://schemas.openxmlformats.org/officeDocument/2006/relationships/image" Target="../media/image12.jpg"/><Relationship Id="rId9"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Apple_Store_in_George_Street,_Sydney.jpg"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hyperlink" Target="https://tamilantablet.blogspot.com/2012/11/apple-ipad-4-wi-fi-cellular.html" TargetMode="External"/><Relationship Id="rId3" Type="http://schemas.openxmlformats.org/officeDocument/2006/relationships/slideLayout" Target="../slideLayouts/slideLayout6.xml"/><Relationship Id="rId7" Type="http://schemas.openxmlformats.org/officeDocument/2006/relationships/image" Target="../media/image7.jpg"/><Relationship Id="rId12"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creativecommons.org/licenses/by-nc/3.0/" TargetMode="External"/><Relationship Id="rId11" Type="http://schemas.openxmlformats.org/officeDocument/2006/relationships/hyperlink" Target="https://www.bundabergnow.com/2019/11/22/macbook-pro-16-inch/" TargetMode="External"/><Relationship Id="rId5" Type="http://schemas.openxmlformats.org/officeDocument/2006/relationships/hyperlink" Target="http://themashd.blogspot.com/2017/09/apple-iphone-8-8-plus-and-iphone-x.html" TargetMode="External"/><Relationship Id="rId10" Type="http://schemas.openxmlformats.org/officeDocument/2006/relationships/image" Target="../media/image8.jpg"/><Relationship Id="rId4" Type="http://schemas.openxmlformats.org/officeDocument/2006/relationships/image" Target="../media/image6.jpg"/><Relationship Id="rId9"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creativecommons.org/licenses/by-nc-sa/3.0/" TargetMode="External"/><Relationship Id="rId5" Type="http://schemas.openxmlformats.org/officeDocument/2006/relationships/hyperlink" Target="https://www.8bitlibrarian.com/20181121-making-the-switch/" TargetMode="Externa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8E78F5A6-5391-3ED5-6A78-7E03E2CA41FE}"/>
              </a:ext>
            </a:extLst>
          </p:cNvPr>
          <p:cNvSpPr>
            <a:spLocks noGrp="1"/>
          </p:cNvSpPr>
          <p:nvPr>
            <p:ph type="ctrTitle"/>
          </p:nvPr>
        </p:nvSpPr>
        <p:spPr>
          <a:xfrm>
            <a:off x="8842248" y="1481328"/>
            <a:ext cx="2926080" cy="2468880"/>
          </a:xfrm>
        </p:spPr>
        <p:txBody>
          <a:bodyPr>
            <a:normAutofit fontScale="90000"/>
          </a:bodyPr>
          <a:lstStyle/>
          <a:p>
            <a:pPr algn="l"/>
            <a:r>
              <a:rPr lang="en-US" sz="4000" dirty="0"/>
              <a:t>Apple’s Performance in the German market. </a:t>
            </a:r>
          </a:p>
        </p:txBody>
      </p:sp>
      <p:sp>
        <p:nvSpPr>
          <p:cNvPr id="3" name="Subtitle 2">
            <a:extLst>
              <a:ext uri="{FF2B5EF4-FFF2-40B4-BE49-F238E27FC236}">
                <a16:creationId xmlns:a16="http://schemas.microsoft.com/office/drawing/2014/main" id="{5B6095B3-5DDC-F843-94D7-80D5E15DFB6D}"/>
              </a:ext>
            </a:extLst>
          </p:cNvPr>
          <p:cNvSpPr>
            <a:spLocks noGrp="1"/>
          </p:cNvSpPr>
          <p:nvPr>
            <p:ph type="subTitle" idx="1"/>
          </p:nvPr>
        </p:nvSpPr>
        <p:spPr>
          <a:xfrm>
            <a:off x="8842248" y="4078224"/>
            <a:ext cx="2926080" cy="1307592"/>
          </a:xfrm>
        </p:spPr>
        <p:txBody>
          <a:bodyPr>
            <a:normAutofit fontScale="92500" lnSpcReduction="10000"/>
          </a:bodyPr>
          <a:lstStyle/>
          <a:p>
            <a:pPr algn="l"/>
            <a:r>
              <a:rPr lang="en-US" sz="2000" dirty="0"/>
              <a:t>Brandon Sperry </a:t>
            </a:r>
          </a:p>
          <a:p>
            <a:pPr algn="l"/>
            <a:r>
              <a:rPr lang="en-US" sz="2000" dirty="0"/>
              <a:t>International Business Management </a:t>
            </a:r>
          </a:p>
          <a:p>
            <a:pPr algn="l"/>
            <a:r>
              <a:rPr lang="en-US" sz="2000" dirty="0"/>
              <a:t>March 12, 2023</a:t>
            </a:r>
          </a:p>
        </p:txBody>
      </p:sp>
      <p:sp>
        <p:nvSpPr>
          <p:cNvPr id="33"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Shape 36">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5" name="Picture 4">
            <a:extLst>
              <a:ext uri="{FF2B5EF4-FFF2-40B4-BE49-F238E27FC236}">
                <a16:creationId xmlns:a16="http://schemas.microsoft.com/office/drawing/2014/main" id="{554BBF3E-6197-7B57-23C9-548CF2120EBB}"/>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8218" r="-4" b="-4"/>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6" name="TextBox 5">
            <a:extLst>
              <a:ext uri="{FF2B5EF4-FFF2-40B4-BE49-F238E27FC236}">
                <a16:creationId xmlns:a16="http://schemas.microsoft.com/office/drawing/2014/main" id="{C26F4D60-3BA9-3111-DC2E-DD022A38ABF3}"/>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5" tooltip="http://passive-components.eu/apple-dominates-all-electronics-jewelry-companies-in-ethical-sourcing-of-conflict-minerals/">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dirty="0">
              <a:solidFill>
                <a:srgbClr val="FFFFFF"/>
              </a:solidFill>
            </a:endParaRPr>
          </a:p>
        </p:txBody>
      </p:sp>
      <p:pic>
        <p:nvPicPr>
          <p:cNvPr id="14" name="Audio 13">
            <a:hlinkClick r:id="" action="ppaction://media"/>
            <a:extLst>
              <a:ext uri="{FF2B5EF4-FFF2-40B4-BE49-F238E27FC236}">
                <a16:creationId xmlns:a16="http://schemas.microsoft.com/office/drawing/2014/main" id="{D6C1D80C-49BC-E82E-A831-045C68500B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1215301"/>
      </p:ext>
    </p:extLst>
  </p:cSld>
  <p:clrMapOvr>
    <a:masterClrMapping/>
  </p:clrMapOvr>
  <mc:AlternateContent xmlns:mc="http://schemas.openxmlformats.org/markup-compatibility/2006">
    <mc:Choice xmlns:p14="http://schemas.microsoft.com/office/powerpoint/2010/main" Requires="p14">
      <p:transition spd="slow" p14:dur="2000" advTm="14784"/>
    </mc:Choice>
    <mc:Fallback>
      <p:transition spd="slow" advTm="14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E70AE2-832E-4D1F-A983-946F2217D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67CA4A-C298-FA7C-057C-7218100D8358}"/>
              </a:ext>
            </a:extLst>
          </p:cNvPr>
          <p:cNvSpPr>
            <a:spLocks noGrp="1"/>
          </p:cNvSpPr>
          <p:nvPr>
            <p:ph type="title"/>
          </p:nvPr>
        </p:nvSpPr>
        <p:spPr>
          <a:xfrm>
            <a:off x="5232400" y="1641752"/>
            <a:ext cx="6140449" cy="1323439"/>
          </a:xfrm>
        </p:spPr>
        <p:txBody>
          <a:bodyPr vert="horz" lIns="91440" tIns="45720" rIns="91440" bIns="45720" rtlCol="0" anchor="t">
            <a:normAutofit/>
          </a:bodyPr>
          <a:lstStyle/>
          <a:p>
            <a:r>
              <a:rPr lang="en-US" sz="4000" b="0" i="0" kern="1200" dirty="0">
                <a:solidFill>
                  <a:schemeClr val="bg1"/>
                </a:solidFill>
                <a:effectLst/>
                <a:latin typeface="+mj-lt"/>
                <a:ea typeface="+mj-ea"/>
                <a:cs typeface="+mj-cs"/>
              </a:rPr>
              <a:t>Institutional factors continued</a:t>
            </a:r>
            <a:endParaRPr lang="en-US" sz="4000" kern="1200" dirty="0">
              <a:solidFill>
                <a:schemeClr val="bg1"/>
              </a:solidFill>
              <a:latin typeface="+mj-lt"/>
              <a:ea typeface="+mj-ea"/>
              <a:cs typeface="+mj-cs"/>
            </a:endParaRPr>
          </a:p>
        </p:txBody>
      </p:sp>
      <p:pic>
        <p:nvPicPr>
          <p:cNvPr id="5" name="Picture 4" descr="A picture containing text, building, road, outdoor&#10;&#10;Description automatically generated">
            <a:extLst>
              <a:ext uri="{FF2B5EF4-FFF2-40B4-BE49-F238E27FC236}">
                <a16:creationId xmlns:a16="http://schemas.microsoft.com/office/drawing/2014/main" id="{351A7AAB-38AA-5680-0A70-5772D964A21C}"/>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2231"/>
          <a:stretch/>
        </p:blipFill>
        <p:spPr>
          <a:xfrm>
            <a:off x="-7809" y="1"/>
            <a:ext cx="4566747" cy="3333749"/>
          </a:xfrm>
          <a:custGeom>
            <a:avLst/>
            <a:gdLst/>
            <a:ahLst/>
            <a:cxnLst/>
            <a:rect l="l" t="t" r="r" b="b"/>
            <a:pathLst>
              <a:path w="4566747" h="3333749">
                <a:moveTo>
                  <a:pt x="3726625" y="1508457"/>
                </a:moveTo>
                <a:lnTo>
                  <a:pt x="3698531" y="1596213"/>
                </a:lnTo>
                <a:cubicBezTo>
                  <a:pt x="3696054" y="1604978"/>
                  <a:pt x="3697579" y="1615836"/>
                  <a:pt x="3700436" y="1624980"/>
                </a:cubicBezTo>
                <a:cubicBezTo>
                  <a:pt x="3710152" y="1656223"/>
                  <a:pt x="3734537" y="1676036"/>
                  <a:pt x="3757017" y="1697753"/>
                </a:cubicBezTo>
                <a:cubicBezTo>
                  <a:pt x="3766924" y="1707279"/>
                  <a:pt x="3773972" y="1720423"/>
                  <a:pt x="3779686" y="1733188"/>
                </a:cubicBezTo>
                <a:cubicBezTo>
                  <a:pt x="3794357" y="1766335"/>
                  <a:pt x="3807501" y="1800246"/>
                  <a:pt x="3821407" y="1833775"/>
                </a:cubicBezTo>
                <a:cubicBezTo>
                  <a:pt x="3822741" y="1837013"/>
                  <a:pt x="3826170" y="1839679"/>
                  <a:pt x="3829028" y="1842158"/>
                </a:cubicBezTo>
                <a:cubicBezTo>
                  <a:pt x="3859129" y="1866922"/>
                  <a:pt x="3889418" y="1891497"/>
                  <a:pt x="3919519" y="1916454"/>
                </a:cubicBezTo>
                <a:cubicBezTo>
                  <a:pt x="3925233" y="1921216"/>
                  <a:pt x="3929425" y="1928076"/>
                  <a:pt x="3934949" y="1933219"/>
                </a:cubicBezTo>
                <a:cubicBezTo>
                  <a:pt x="3942569" y="1940459"/>
                  <a:pt x="3949810" y="1949603"/>
                  <a:pt x="3958954" y="1953413"/>
                </a:cubicBezTo>
                <a:cubicBezTo>
                  <a:pt x="3987719" y="1965224"/>
                  <a:pt x="4000103" y="1987894"/>
                  <a:pt x="4005437" y="2016469"/>
                </a:cubicBezTo>
                <a:cubicBezTo>
                  <a:pt x="4010390" y="2042570"/>
                  <a:pt x="4014582" y="2068669"/>
                  <a:pt x="4020296" y="2094578"/>
                </a:cubicBezTo>
                <a:cubicBezTo>
                  <a:pt x="4027154" y="2126201"/>
                  <a:pt x="4034584" y="2157636"/>
                  <a:pt x="4042967" y="2188879"/>
                </a:cubicBezTo>
                <a:cubicBezTo>
                  <a:pt x="4046587" y="2202404"/>
                  <a:pt x="4050777" y="2216692"/>
                  <a:pt x="4058207" y="2228314"/>
                </a:cubicBezTo>
                <a:cubicBezTo>
                  <a:pt x="4078782" y="2260890"/>
                  <a:pt x="4092688" y="2295753"/>
                  <a:pt x="4087164" y="2334044"/>
                </a:cubicBezTo>
                <a:cubicBezTo>
                  <a:pt x="4082782" y="2364715"/>
                  <a:pt x="4094022" y="2390434"/>
                  <a:pt x="4111549" y="2409485"/>
                </a:cubicBezTo>
                <a:cubicBezTo>
                  <a:pt x="4119503" y="2418154"/>
                  <a:pt x="4125016" y="2426976"/>
                  <a:pt x="4128650" y="2435912"/>
                </a:cubicBezTo>
                <a:lnTo>
                  <a:pt x="4134481" y="2463017"/>
                </a:lnTo>
                <a:lnTo>
                  <a:pt x="4134480" y="2463032"/>
                </a:lnTo>
                <a:lnTo>
                  <a:pt x="4125839" y="2518261"/>
                </a:lnTo>
                <a:lnTo>
                  <a:pt x="4125838" y="2518263"/>
                </a:lnTo>
                <a:cubicBezTo>
                  <a:pt x="4123171" y="2527789"/>
                  <a:pt x="4122027" y="2536457"/>
                  <a:pt x="4122194" y="2545005"/>
                </a:cubicBezTo>
                <a:lnTo>
                  <a:pt x="4122194" y="2545006"/>
                </a:lnTo>
                <a:cubicBezTo>
                  <a:pt x="4122360" y="2553555"/>
                  <a:pt x="4123837" y="2561985"/>
                  <a:pt x="4126408" y="2571034"/>
                </a:cubicBezTo>
                <a:cubicBezTo>
                  <a:pt x="4138410" y="2612945"/>
                  <a:pt x="4170987" y="2640950"/>
                  <a:pt x="4199562" y="2668001"/>
                </a:cubicBezTo>
                <a:cubicBezTo>
                  <a:pt x="4223947" y="2691054"/>
                  <a:pt x="4237663" y="2716963"/>
                  <a:pt x="4247952" y="2745348"/>
                </a:cubicBezTo>
                <a:lnTo>
                  <a:pt x="4247953" y="2745351"/>
                </a:lnTo>
                <a:lnTo>
                  <a:pt x="4253873" y="2778005"/>
                </a:lnTo>
                <a:lnTo>
                  <a:pt x="4253453" y="2785439"/>
                </a:lnTo>
                <a:lnTo>
                  <a:pt x="4243374" y="2811779"/>
                </a:lnTo>
                <a:lnTo>
                  <a:pt x="4243370" y="2811786"/>
                </a:lnTo>
                <a:lnTo>
                  <a:pt x="4243372" y="2811786"/>
                </a:lnTo>
                <a:lnTo>
                  <a:pt x="4243374" y="2811779"/>
                </a:lnTo>
                <a:lnTo>
                  <a:pt x="4253024" y="2793022"/>
                </a:lnTo>
                <a:lnTo>
                  <a:pt x="4253453" y="2785439"/>
                </a:lnTo>
                <a:lnTo>
                  <a:pt x="4254653" y="2782304"/>
                </a:lnTo>
                <a:lnTo>
                  <a:pt x="4253873" y="2778005"/>
                </a:lnTo>
                <a:lnTo>
                  <a:pt x="4254283" y="2770756"/>
                </a:lnTo>
                <a:lnTo>
                  <a:pt x="4247953" y="2745351"/>
                </a:lnTo>
                <a:lnTo>
                  <a:pt x="4247952" y="2745347"/>
                </a:lnTo>
                <a:cubicBezTo>
                  <a:pt x="4237663" y="2716962"/>
                  <a:pt x="4223947" y="2691053"/>
                  <a:pt x="4199562" y="2668000"/>
                </a:cubicBezTo>
                <a:cubicBezTo>
                  <a:pt x="4170987" y="2640949"/>
                  <a:pt x="4138410" y="2612944"/>
                  <a:pt x="4126408" y="2571033"/>
                </a:cubicBezTo>
                <a:lnTo>
                  <a:pt x="4122194" y="2545006"/>
                </a:lnTo>
                <a:lnTo>
                  <a:pt x="4125838" y="2518264"/>
                </a:lnTo>
                <a:lnTo>
                  <a:pt x="4125839" y="2518261"/>
                </a:lnTo>
                <a:lnTo>
                  <a:pt x="4132419" y="2490550"/>
                </a:lnTo>
                <a:lnTo>
                  <a:pt x="4134480" y="2463032"/>
                </a:lnTo>
                <a:lnTo>
                  <a:pt x="4134482" y="2463018"/>
                </a:lnTo>
                <a:lnTo>
                  <a:pt x="4134481" y="2463017"/>
                </a:lnTo>
                <a:lnTo>
                  <a:pt x="4134482" y="2463017"/>
                </a:lnTo>
                <a:cubicBezTo>
                  <a:pt x="4133600" y="2444776"/>
                  <a:pt x="4127457" y="2426821"/>
                  <a:pt x="4111549" y="2409484"/>
                </a:cubicBezTo>
                <a:cubicBezTo>
                  <a:pt x="4094022" y="2390433"/>
                  <a:pt x="4082782" y="2364714"/>
                  <a:pt x="4087164" y="2334043"/>
                </a:cubicBezTo>
                <a:cubicBezTo>
                  <a:pt x="4092688" y="2295752"/>
                  <a:pt x="4078782" y="2260889"/>
                  <a:pt x="4058207" y="2228313"/>
                </a:cubicBezTo>
                <a:cubicBezTo>
                  <a:pt x="4050777" y="2216691"/>
                  <a:pt x="4046587" y="2202403"/>
                  <a:pt x="4042967" y="2188878"/>
                </a:cubicBezTo>
                <a:cubicBezTo>
                  <a:pt x="4034584" y="2157635"/>
                  <a:pt x="4027154" y="2126200"/>
                  <a:pt x="4020296" y="2094577"/>
                </a:cubicBezTo>
                <a:cubicBezTo>
                  <a:pt x="4014582" y="2068668"/>
                  <a:pt x="4010390" y="2042569"/>
                  <a:pt x="4005437" y="2016468"/>
                </a:cubicBezTo>
                <a:cubicBezTo>
                  <a:pt x="4000103" y="1987893"/>
                  <a:pt x="3987719" y="1965223"/>
                  <a:pt x="3958954" y="1953412"/>
                </a:cubicBezTo>
                <a:cubicBezTo>
                  <a:pt x="3949810" y="1949602"/>
                  <a:pt x="3942569" y="1940458"/>
                  <a:pt x="3934949" y="1933218"/>
                </a:cubicBezTo>
                <a:cubicBezTo>
                  <a:pt x="3929425" y="1928075"/>
                  <a:pt x="3925233" y="1921215"/>
                  <a:pt x="3919519" y="1916453"/>
                </a:cubicBezTo>
                <a:cubicBezTo>
                  <a:pt x="3889418" y="1891496"/>
                  <a:pt x="3859129" y="1866921"/>
                  <a:pt x="3829028" y="1842157"/>
                </a:cubicBezTo>
                <a:cubicBezTo>
                  <a:pt x="3826170" y="1839678"/>
                  <a:pt x="3822741" y="1837012"/>
                  <a:pt x="3821407" y="1833774"/>
                </a:cubicBezTo>
                <a:cubicBezTo>
                  <a:pt x="3807501" y="1800245"/>
                  <a:pt x="3794358" y="1766334"/>
                  <a:pt x="3779686" y="1733187"/>
                </a:cubicBezTo>
                <a:cubicBezTo>
                  <a:pt x="3773972" y="1720422"/>
                  <a:pt x="3766924" y="1707278"/>
                  <a:pt x="3757018" y="1697752"/>
                </a:cubicBezTo>
                <a:cubicBezTo>
                  <a:pt x="3734538" y="1676035"/>
                  <a:pt x="3710152" y="1656222"/>
                  <a:pt x="3700436" y="1624979"/>
                </a:cubicBezTo>
                <a:cubicBezTo>
                  <a:pt x="3697580" y="1615835"/>
                  <a:pt x="3696055" y="1604977"/>
                  <a:pt x="3698532" y="1596212"/>
                </a:cubicBezTo>
                <a:close/>
                <a:moveTo>
                  <a:pt x="3745230" y="1459072"/>
                </a:moveTo>
                <a:lnTo>
                  <a:pt x="3745229" y="1459073"/>
                </a:lnTo>
                <a:lnTo>
                  <a:pt x="3736012" y="1481571"/>
                </a:lnTo>
                <a:close/>
                <a:moveTo>
                  <a:pt x="3764423" y="1268757"/>
                </a:moveTo>
                <a:cubicBezTo>
                  <a:pt x="3764875" y="1275401"/>
                  <a:pt x="3766447" y="1281688"/>
                  <a:pt x="3769590" y="1286069"/>
                </a:cubicBezTo>
                <a:cubicBezTo>
                  <a:pt x="3784163" y="1306929"/>
                  <a:pt x="3790403" y="1328552"/>
                  <a:pt x="3791927" y="1350627"/>
                </a:cubicBezTo>
                <a:lnTo>
                  <a:pt x="3786333" y="1413839"/>
                </a:lnTo>
                <a:lnTo>
                  <a:pt x="3791928" y="1350626"/>
                </a:lnTo>
                <a:cubicBezTo>
                  <a:pt x="3790403" y="1328551"/>
                  <a:pt x="3784164" y="1306929"/>
                  <a:pt x="3769590" y="1286068"/>
                </a:cubicBezTo>
                <a:close/>
                <a:moveTo>
                  <a:pt x="3706152" y="773034"/>
                </a:moveTo>
                <a:lnTo>
                  <a:pt x="3706152" y="773035"/>
                </a:lnTo>
                <a:cubicBezTo>
                  <a:pt x="3708438" y="800276"/>
                  <a:pt x="3711676" y="827329"/>
                  <a:pt x="3714152" y="854379"/>
                </a:cubicBezTo>
                <a:cubicBezTo>
                  <a:pt x="3716438" y="878956"/>
                  <a:pt x="3717200" y="903722"/>
                  <a:pt x="3745205" y="915343"/>
                </a:cubicBezTo>
                <a:cubicBezTo>
                  <a:pt x="3749587" y="917059"/>
                  <a:pt x="3752825" y="922773"/>
                  <a:pt x="3755683" y="927155"/>
                </a:cubicBezTo>
                <a:cubicBezTo>
                  <a:pt x="3799691" y="994785"/>
                  <a:pt x="3798547" y="1030980"/>
                  <a:pt x="3752063" y="1097087"/>
                </a:cubicBezTo>
                <a:cubicBezTo>
                  <a:pt x="3747301" y="1103945"/>
                  <a:pt x="3743871" y="1118613"/>
                  <a:pt x="3747681" y="1123185"/>
                </a:cubicBezTo>
                <a:cubicBezTo>
                  <a:pt x="3763493" y="1142617"/>
                  <a:pt x="3770542" y="1162953"/>
                  <a:pt x="3772400" y="1184028"/>
                </a:cubicBezTo>
                <a:cubicBezTo>
                  <a:pt x="3770542" y="1162953"/>
                  <a:pt x="3763494" y="1142616"/>
                  <a:pt x="3747682" y="1123184"/>
                </a:cubicBezTo>
                <a:cubicBezTo>
                  <a:pt x="3743872" y="1118612"/>
                  <a:pt x="3747302" y="1103944"/>
                  <a:pt x="3752064" y="1097086"/>
                </a:cubicBezTo>
                <a:cubicBezTo>
                  <a:pt x="3798548" y="1030979"/>
                  <a:pt x="3799692" y="994784"/>
                  <a:pt x="3755684" y="927154"/>
                </a:cubicBezTo>
                <a:cubicBezTo>
                  <a:pt x="3752826" y="922772"/>
                  <a:pt x="3749588" y="917058"/>
                  <a:pt x="3745206" y="915342"/>
                </a:cubicBezTo>
                <a:cubicBezTo>
                  <a:pt x="3717200" y="903721"/>
                  <a:pt x="3716438" y="878955"/>
                  <a:pt x="3714152" y="854378"/>
                </a:cubicBezTo>
                <a:close/>
                <a:moveTo>
                  <a:pt x="3761553" y="517850"/>
                </a:moveTo>
                <a:lnTo>
                  <a:pt x="3752635" y="556047"/>
                </a:lnTo>
                <a:cubicBezTo>
                  <a:pt x="3750539" y="564048"/>
                  <a:pt x="3745015" y="572622"/>
                  <a:pt x="3746157" y="580050"/>
                </a:cubicBezTo>
                <a:cubicBezTo>
                  <a:pt x="3749491" y="601578"/>
                  <a:pt x="3747062" y="622200"/>
                  <a:pt x="3742776" y="642537"/>
                </a:cubicBezTo>
                <a:lnTo>
                  <a:pt x="3730253" y="694927"/>
                </a:lnTo>
                <a:lnTo>
                  <a:pt x="3742777" y="642536"/>
                </a:lnTo>
                <a:cubicBezTo>
                  <a:pt x="3747063" y="622200"/>
                  <a:pt x="3749492" y="601577"/>
                  <a:pt x="3746158" y="580049"/>
                </a:cubicBezTo>
                <a:cubicBezTo>
                  <a:pt x="3745016" y="572621"/>
                  <a:pt x="3750540" y="564047"/>
                  <a:pt x="3752636" y="556046"/>
                </a:cubicBezTo>
                <a:close/>
                <a:moveTo>
                  <a:pt x="3760066" y="313532"/>
                </a:moveTo>
                <a:lnTo>
                  <a:pt x="3760065" y="313533"/>
                </a:lnTo>
                <a:cubicBezTo>
                  <a:pt x="3755873" y="316389"/>
                  <a:pt x="3758159" y="330298"/>
                  <a:pt x="3759493" y="338870"/>
                </a:cubicBezTo>
                <a:lnTo>
                  <a:pt x="3759499" y="338898"/>
                </a:lnTo>
                <a:lnTo>
                  <a:pt x="3769400" y="395639"/>
                </a:lnTo>
                <a:lnTo>
                  <a:pt x="3765590" y="367327"/>
                </a:lnTo>
                <a:lnTo>
                  <a:pt x="3759499" y="338898"/>
                </a:lnTo>
                <a:lnTo>
                  <a:pt x="3759494" y="338869"/>
                </a:lnTo>
                <a:cubicBezTo>
                  <a:pt x="3758827" y="334583"/>
                  <a:pt x="3757922" y="328963"/>
                  <a:pt x="3757708" y="324057"/>
                </a:cubicBezTo>
                <a:close/>
                <a:moveTo>
                  <a:pt x="3782393" y="281567"/>
                </a:moveTo>
                <a:lnTo>
                  <a:pt x="3777498" y="295414"/>
                </a:lnTo>
                <a:lnTo>
                  <a:pt x="3777499" y="295414"/>
                </a:lnTo>
                <a:close/>
                <a:moveTo>
                  <a:pt x="3769073" y="24485"/>
                </a:moveTo>
                <a:lnTo>
                  <a:pt x="3766810" y="74128"/>
                </a:lnTo>
                <a:cubicBezTo>
                  <a:pt x="3767733" y="91491"/>
                  <a:pt x="3770043" y="108702"/>
                  <a:pt x="3772734" y="125860"/>
                </a:cubicBezTo>
                <a:lnTo>
                  <a:pt x="3777129" y="153387"/>
                </a:lnTo>
                <a:lnTo>
                  <a:pt x="3785402" y="228943"/>
                </a:lnTo>
                <a:lnTo>
                  <a:pt x="3780943" y="177270"/>
                </a:lnTo>
                <a:lnTo>
                  <a:pt x="3777129" y="153387"/>
                </a:lnTo>
                <a:lnTo>
                  <a:pt x="3776930" y="151568"/>
                </a:lnTo>
                <a:cubicBezTo>
                  <a:pt x="3772700" y="125875"/>
                  <a:pt x="3768195" y="100173"/>
                  <a:pt x="3766811" y="74128"/>
                </a:cubicBezTo>
                <a:close/>
                <a:moveTo>
                  <a:pt x="3766492" y="0"/>
                </a:moveTo>
                <a:lnTo>
                  <a:pt x="3769210" y="21485"/>
                </a:lnTo>
                <a:lnTo>
                  <a:pt x="3766492" y="0"/>
                </a:lnTo>
                <a:lnTo>
                  <a:pt x="4230600" y="0"/>
                </a:lnTo>
                <a:lnTo>
                  <a:pt x="4229473" y="2816"/>
                </a:lnTo>
                <a:cubicBezTo>
                  <a:pt x="4221091" y="21485"/>
                  <a:pt x="4218423" y="43011"/>
                  <a:pt x="4215374" y="63586"/>
                </a:cubicBezTo>
                <a:cubicBezTo>
                  <a:pt x="4209850" y="101307"/>
                  <a:pt x="4206420" y="139218"/>
                  <a:pt x="4201468" y="176938"/>
                </a:cubicBezTo>
                <a:cubicBezTo>
                  <a:pt x="4200324" y="184940"/>
                  <a:pt x="4198230" y="194084"/>
                  <a:pt x="4193466" y="200181"/>
                </a:cubicBezTo>
                <a:cubicBezTo>
                  <a:pt x="4161461" y="241900"/>
                  <a:pt x="4152508" y="292578"/>
                  <a:pt x="4155554" y="340773"/>
                </a:cubicBezTo>
                <a:cubicBezTo>
                  <a:pt x="4157843" y="378685"/>
                  <a:pt x="4159557" y="415834"/>
                  <a:pt x="4156319" y="453363"/>
                </a:cubicBezTo>
                <a:cubicBezTo>
                  <a:pt x="4156127" y="456221"/>
                  <a:pt x="4156509" y="460031"/>
                  <a:pt x="4158033" y="462125"/>
                </a:cubicBezTo>
                <a:cubicBezTo>
                  <a:pt x="4168129" y="475080"/>
                  <a:pt x="4168891" y="488606"/>
                  <a:pt x="4170605" y="505181"/>
                </a:cubicBezTo>
                <a:cubicBezTo>
                  <a:pt x="4173083" y="528614"/>
                  <a:pt x="4171367" y="550140"/>
                  <a:pt x="4167177" y="571859"/>
                </a:cubicBezTo>
                <a:cubicBezTo>
                  <a:pt x="4164129" y="587671"/>
                  <a:pt x="4157843" y="603672"/>
                  <a:pt x="4149840" y="617771"/>
                </a:cubicBezTo>
                <a:cubicBezTo>
                  <a:pt x="4138600" y="637391"/>
                  <a:pt x="4134220" y="656254"/>
                  <a:pt x="4149078" y="674922"/>
                </a:cubicBezTo>
                <a:cubicBezTo>
                  <a:pt x="4164891" y="695115"/>
                  <a:pt x="4159367" y="717976"/>
                  <a:pt x="4159937" y="740267"/>
                </a:cubicBezTo>
                <a:cubicBezTo>
                  <a:pt x="4160129" y="749981"/>
                  <a:pt x="4159747" y="760269"/>
                  <a:pt x="4162223" y="769604"/>
                </a:cubicBezTo>
                <a:cubicBezTo>
                  <a:pt x="4169273" y="796654"/>
                  <a:pt x="4179941" y="822755"/>
                  <a:pt x="4184703" y="850188"/>
                </a:cubicBezTo>
                <a:cubicBezTo>
                  <a:pt x="4187370" y="865429"/>
                  <a:pt x="4182607" y="882383"/>
                  <a:pt x="4179179" y="898197"/>
                </a:cubicBezTo>
                <a:cubicBezTo>
                  <a:pt x="4175559" y="914199"/>
                  <a:pt x="4170035" y="930010"/>
                  <a:pt x="4164319" y="945443"/>
                </a:cubicBezTo>
                <a:cubicBezTo>
                  <a:pt x="4160509" y="955919"/>
                  <a:pt x="4156889" y="967349"/>
                  <a:pt x="4150030" y="975732"/>
                </a:cubicBezTo>
                <a:cubicBezTo>
                  <a:pt x="4134410" y="994784"/>
                  <a:pt x="4131742" y="1014405"/>
                  <a:pt x="4139934" y="1036886"/>
                </a:cubicBezTo>
                <a:cubicBezTo>
                  <a:pt x="4141268" y="1040314"/>
                  <a:pt x="4141268" y="1044314"/>
                  <a:pt x="4141458" y="1048124"/>
                </a:cubicBezTo>
                <a:cubicBezTo>
                  <a:pt x="4145458" y="1109090"/>
                  <a:pt x="4147936" y="1170050"/>
                  <a:pt x="4154032" y="1230632"/>
                </a:cubicBezTo>
                <a:cubicBezTo>
                  <a:pt x="4156509" y="1255205"/>
                  <a:pt x="4167367" y="1278828"/>
                  <a:pt x="4174225" y="1303023"/>
                </a:cubicBezTo>
                <a:cubicBezTo>
                  <a:pt x="4175559" y="1307977"/>
                  <a:pt x="4177655" y="1313503"/>
                  <a:pt x="4176701" y="1318455"/>
                </a:cubicBezTo>
                <a:cubicBezTo>
                  <a:pt x="4167177" y="1372367"/>
                  <a:pt x="4181083" y="1422853"/>
                  <a:pt x="4199372" y="1472574"/>
                </a:cubicBezTo>
                <a:cubicBezTo>
                  <a:pt x="4201279" y="1477716"/>
                  <a:pt x="4200706" y="1484003"/>
                  <a:pt x="4200324" y="1489719"/>
                </a:cubicBezTo>
                <a:cubicBezTo>
                  <a:pt x="4198992" y="1505723"/>
                  <a:pt x="4192324" y="1523058"/>
                  <a:pt x="4196324" y="1537536"/>
                </a:cubicBezTo>
                <a:cubicBezTo>
                  <a:pt x="4207374" y="1576018"/>
                  <a:pt x="4220709" y="1614119"/>
                  <a:pt x="4237473" y="1650316"/>
                </a:cubicBezTo>
                <a:cubicBezTo>
                  <a:pt x="4254428" y="1687085"/>
                  <a:pt x="4268716" y="1721184"/>
                  <a:pt x="4251572" y="1763286"/>
                </a:cubicBezTo>
                <a:cubicBezTo>
                  <a:pt x="4244331" y="1781193"/>
                  <a:pt x="4249477" y="1804815"/>
                  <a:pt x="4251380" y="1825392"/>
                </a:cubicBezTo>
                <a:cubicBezTo>
                  <a:pt x="4252904" y="1840440"/>
                  <a:pt x="4261479" y="1854919"/>
                  <a:pt x="4261479" y="1869779"/>
                </a:cubicBezTo>
                <a:cubicBezTo>
                  <a:pt x="4261479" y="1909407"/>
                  <a:pt x="4271574" y="1944648"/>
                  <a:pt x="4292149" y="1978939"/>
                </a:cubicBezTo>
                <a:cubicBezTo>
                  <a:pt x="4300149" y="1992278"/>
                  <a:pt x="4294815" y="2013042"/>
                  <a:pt x="4296911" y="2030377"/>
                </a:cubicBezTo>
                <a:cubicBezTo>
                  <a:pt x="4299387" y="2048667"/>
                  <a:pt x="4301673" y="2067524"/>
                  <a:pt x="4307200" y="2085053"/>
                </a:cubicBezTo>
                <a:cubicBezTo>
                  <a:pt x="4321679" y="2130392"/>
                  <a:pt x="4338061" y="2175162"/>
                  <a:pt x="4353301" y="2220311"/>
                </a:cubicBezTo>
                <a:cubicBezTo>
                  <a:pt x="4365876" y="2257458"/>
                  <a:pt x="4355969" y="2294038"/>
                  <a:pt x="4350635" y="2330805"/>
                </a:cubicBezTo>
                <a:cubicBezTo>
                  <a:pt x="4347205" y="2353858"/>
                  <a:pt x="4339013" y="2375382"/>
                  <a:pt x="4351205" y="2401291"/>
                </a:cubicBezTo>
                <a:cubicBezTo>
                  <a:pt x="4362828" y="2426058"/>
                  <a:pt x="4360159" y="2457491"/>
                  <a:pt x="4366446" y="2485306"/>
                </a:cubicBezTo>
                <a:cubicBezTo>
                  <a:pt x="4371780" y="2508741"/>
                  <a:pt x="4380354" y="2531408"/>
                  <a:pt x="4388736" y="2554078"/>
                </a:cubicBezTo>
                <a:cubicBezTo>
                  <a:pt x="4400167" y="2584941"/>
                  <a:pt x="4412167" y="2615420"/>
                  <a:pt x="4406453" y="2649142"/>
                </a:cubicBezTo>
                <a:cubicBezTo>
                  <a:pt x="4399976" y="2687435"/>
                  <a:pt x="4424359" y="2713722"/>
                  <a:pt x="4440554" y="2743825"/>
                </a:cubicBezTo>
                <a:cubicBezTo>
                  <a:pt x="4451602" y="2764589"/>
                  <a:pt x="4459795" y="2787258"/>
                  <a:pt x="4466653" y="2809929"/>
                </a:cubicBezTo>
                <a:cubicBezTo>
                  <a:pt x="4475608" y="2840218"/>
                  <a:pt x="4480941" y="2871461"/>
                  <a:pt x="4489704" y="2901942"/>
                </a:cubicBezTo>
                <a:cubicBezTo>
                  <a:pt x="4502848" y="2948046"/>
                  <a:pt x="4513136" y="2994721"/>
                  <a:pt x="4505896" y="3042727"/>
                </a:cubicBezTo>
                <a:cubicBezTo>
                  <a:pt x="4502658" y="3064826"/>
                  <a:pt x="4502848" y="3085402"/>
                  <a:pt x="4507612" y="3107499"/>
                </a:cubicBezTo>
                <a:cubicBezTo>
                  <a:pt x="4515422" y="3143694"/>
                  <a:pt x="4516375" y="3180843"/>
                  <a:pt x="4545521" y="3209992"/>
                </a:cubicBezTo>
                <a:cubicBezTo>
                  <a:pt x="4555810" y="3220279"/>
                  <a:pt x="4558476" y="3238757"/>
                  <a:pt x="4563810" y="3253808"/>
                </a:cubicBezTo>
                <a:cubicBezTo>
                  <a:pt x="4570098" y="3271144"/>
                  <a:pt x="4566858" y="3283907"/>
                  <a:pt x="4548570" y="3293243"/>
                </a:cubicBezTo>
                <a:cubicBezTo>
                  <a:pt x="4540379" y="3297433"/>
                  <a:pt x="4532377" y="3309436"/>
                  <a:pt x="4531043" y="3318770"/>
                </a:cubicBezTo>
                <a:lnTo>
                  <a:pt x="4531438" y="3333749"/>
                </a:lnTo>
                <a:lnTo>
                  <a:pt x="4144407" y="3333749"/>
                </a:lnTo>
                <a:lnTo>
                  <a:pt x="4145031" y="3329060"/>
                </a:lnTo>
                <a:cubicBezTo>
                  <a:pt x="4154413" y="3276480"/>
                  <a:pt x="4167749" y="3224567"/>
                  <a:pt x="4180703" y="3172654"/>
                </a:cubicBezTo>
                <a:cubicBezTo>
                  <a:pt x="4188705" y="3140649"/>
                  <a:pt x="4192943" y="3109025"/>
                  <a:pt x="4193158" y="3077401"/>
                </a:cubicBezTo>
                <a:lnTo>
                  <a:pt x="4193158" y="3077400"/>
                </a:lnTo>
                <a:cubicBezTo>
                  <a:pt x="4193372" y="3045776"/>
                  <a:pt x="4189562" y="3014152"/>
                  <a:pt x="4181465" y="2982147"/>
                </a:cubicBezTo>
                <a:lnTo>
                  <a:pt x="4177881" y="2947862"/>
                </a:lnTo>
                <a:lnTo>
                  <a:pt x="4177882" y="2947858"/>
                </a:lnTo>
                <a:lnTo>
                  <a:pt x="4185787" y="2903549"/>
                </a:lnTo>
                <a:lnTo>
                  <a:pt x="4202421" y="2848793"/>
                </a:lnTo>
                <a:cubicBezTo>
                  <a:pt x="4203753" y="2844316"/>
                  <a:pt x="4207039" y="2839982"/>
                  <a:pt x="4211111" y="2836172"/>
                </a:cubicBezTo>
                <a:lnTo>
                  <a:pt x="4211111" y="2836171"/>
                </a:lnTo>
                <a:lnTo>
                  <a:pt x="4202421" y="2848792"/>
                </a:lnTo>
                <a:cubicBezTo>
                  <a:pt x="4197420" y="2865009"/>
                  <a:pt x="4191562" y="2881306"/>
                  <a:pt x="4186816" y="2897784"/>
                </a:cubicBezTo>
                <a:lnTo>
                  <a:pt x="4185787" y="2903549"/>
                </a:lnTo>
                <a:lnTo>
                  <a:pt x="4182513" y="2914327"/>
                </a:lnTo>
                <a:lnTo>
                  <a:pt x="4177882" y="2947858"/>
                </a:lnTo>
                <a:lnTo>
                  <a:pt x="4177881" y="2947861"/>
                </a:lnTo>
                <a:lnTo>
                  <a:pt x="4177881" y="2947862"/>
                </a:lnTo>
                <a:cubicBezTo>
                  <a:pt x="4177512" y="2959156"/>
                  <a:pt x="4178512" y="2970575"/>
                  <a:pt x="4181465" y="2982148"/>
                </a:cubicBezTo>
                <a:lnTo>
                  <a:pt x="4193158" y="3077401"/>
                </a:lnTo>
                <a:lnTo>
                  <a:pt x="4180703" y="3172653"/>
                </a:lnTo>
                <a:cubicBezTo>
                  <a:pt x="4167749" y="3224566"/>
                  <a:pt x="4154413" y="3276479"/>
                  <a:pt x="4145031" y="3329059"/>
                </a:cubicBezTo>
                <a:lnTo>
                  <a:pt x="4144407" y="3333749"/>
                </a:lnTo>
                <a:lnTo>
                  <a:pt x="0" y="3333749"/>
                </a:lnTo>
                <a:lnTo>
                  <a:pt x="0" y="1"/>
                </a:lnTo>
                <a:close/>
              </a:path>
            </a:pathLst>
          </a:custGeom>
        </p:spPr>
      </p:pic>
      <p:pic>
        <p:nvPicPr>
          <p:cNvPr id="8" name="Picture 7" descr="A flag on a pole in front of a building&#10;&#10;Description automatically generated with medium confidence">
            <a:extLst>
              <a:ext uri="{FF2B5EF4-FFF2-40B4-BE49-F238E27FC236}">
                <a16:creationId xmlns:a16="http://schemas.microsoft.com/office/drawing/2014/main" id="{989A0547-FD9D-6054-384A-593E00E72DA1}"/>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7119" r="8880" b="-1"/>
          <a:stretch/>
        </p:blipFill>
        <p:spPr>
          <a:xfrm>
            <a:off x="-7820" y="3524252"/>
            <a:ext cx="4572002" cy="3333748"/>
          </a:xfrm>
          <a:custGeom>
            <a:avLst/>
            <a:gdLst/>
            <a:ahLst/>
            <a:cxnLst/>
            <a:rect l="l" t="t" r="r" b="b"/>
            <a:pathLst>
              <a:path w="4572002" h="3333748">
                <a:moveTo>
                  <a:pt x="4246239" y="3218303"/>
                </a:moveTo>
                <a:lnTo>
                  <a:pt x="4265716" y="3287810"/>
                </a:lnTo>
                <a:lnTo>
                  <a:pt x="4260942" y="3252548"/>
                </a:lnTo>
                <a:close/>
                <a:moveTo>
                  <a:pt x="4247000" y="3138292"/>
                </a:moveTo>
                <a:lnTo>
                  <a:pt x="4235549" y="3158775"/>
                </a:lnTo>
                <a:lnTo>
                  <a:pt x="4232403" y="3178724"/>
                </a:lnTo>
                <a:lnTo>
                  <a:pt x="4232403" y="3178725"/>
                </a:lnTo>
                <a:cubicBezTo>
                  <a:pt x="4232807" y="3191917"/>
                  <a:pt x="4237951" y="3204967"/>
                  <a:pt x="4246239" y="3218301"/>
                </a:cubicBezTo>
                <a:lnTo>
                  <a:pt x="4246239" y="3218300"/>
                </a:lnTo>
                <a:lnTo>
                  <a:pt x="4232403" y="3178724"/>
                </a:lnTo>
                <a:close/>
                <a:moveTo>
                  <a:pt x="4214994" y="3040368"/>
                </a:moveTo>
                <a:lnTo>
                  <a:pt x="4214994" y="3040369"/>
                </a:lnTo>
                <a:cubicBezTo>
                  <a:pt x="4225281" y="3051227"/>
                  <a:pt x="4231378" y="3057895"/>
                  <a:pt x="4237473" y="3064374"/>
                </a:cubicBezTo>
                <a:lnTo>
                  <a:pt x="4254095" y="3100973"/>
                </a:lnTo>
                <a:lnTo>
                  <a:pt x="4247001" y="3138289"/>
                </a:lnTo>
                <a:lnTo>
                  <a:pt x="4247000" y="3138289"/>
                </a:lnTo>
                <a:lnTo>
                  <a:pt x="4247000" y="3138290"/>
                </a:lnTo>
                <a:lnTo>
                  <a:pt x="4247001" y="3138289"/>
                </a:lnTo>
                <a:lnTo>
                  <a:pt x="4254085" y="3121300"/>
                </a:lnTo>
                <a:lnTo>
                  <a:pt x="4254095" y="3100973"/>
                </a:lnTo>
                <a:lnTo>
                  <a:pt x="4254095" y="3100972"/>
                </a:lnTo>
                <a:cubicBezTo>
                  <a:pt x="4251999" y="3087090"/>
                  <a:pt x="4245951" y="3073326"/>
                  <a:pt x="4237473" y="3064373"/>
                </a:cubicBezTo>
                <a:close/>
                <a:moveTo>
                  <a:pt x="4295315" y="2914729"/>
                </a:moveTo>
                <a:lnTo>
                  <a:pt x="4275384" y="2939588"/>
                </a:lnTo>
                <a:lnTo>
                  <a:pt x="4275382" y="2939597"/>
                </a:lnTo>
                <a:lnTo>
                  <a:pt x="4261588" y="2988760"/>
                </a:lnTo>
                <a:lnTo>
                  <a:pt x="4242781" y="3021942"/>
                </a:lnTo>
                <a:lnTo>
                  <a:pt x="4242781" y="3021943"/>
                </a:lnTo>
                <a:lnTo>
                  <a:pt x="4259119" y="2997552"/>
                </a:lnTo>
                <a:lnTo>
                  <a:pt x="4261588" y="2988760"/>
                </a:lnTo>
                <a:lnTo>
                  <a:pt x="4264397" y="2983800"/>
                </a:lnTo>
                <a:lnTo>
                  <a:pt x="4275382" y="2939597"/>
                </a:lnTo>
                <a:lnTo>
                  <a:pt x="4275384" y="2939589"/>
                </a:lnTo>
                <a:cubicBezTo>
                  <a:pt x="4278336" y="2927398"/>
                  <a:pt x="4285814" y="2919825"/>
                  <a:pt x="4295315" y="2914729"/>
                </a:cubicBezTo>
                <a:close/>
                <a:moveTo>
                  <a:pt x="4381314" y="2840517"/>
                </a:moveTo>
                <a:lnTo>
                  <a:pt x="4380007" y="2863658"/>
                </a:lnTo>
                <a:lnTo>
                  <a:pt x="4377352" y="2869133"/>
                </a:lnTo>
                <a:lnTo>
                  <a:pt x="4370589" y="2883080"/>
                </a:lnTo>
                <a:lnTo>
                  <a:pt x="4370589" y="2883081"/>
                </a:lnTo>
                <a:lnTo>
                  <a:pt x="4377352" y="2869133"/>
                </a:lnTo>
                <a:lnTo>
                  <a:pt x="4380009" y="2863658"/>
                </a:lnTo>
                <a:close/>
                <a:moveTo>
                  <a:pt x="4142220" y="697139"/>
                </a:moveTo>
                <a:lnTo>
                  <a:pt x="4142220" y="697140"/>
                </a:lnTo>
                <a:cubicBezTo>
                  <a:pt x="4142982" y="707809"/>
                  <a:pt x="4143172" y="719621"/>
                  <a:pt x="4147936" y="728763"/>
                </a:cubicBezTo>
                <a:cubicBezTo>
                  <a:pt x="4160129" y="753150"/>
                  <a:pt x="4175749" y="775819"/>
                  <a:pt x="4187752" y="800394"/>
                </a:cubicBezTo>
                <a:lnTo>
                  <a:pt x="4196706" y="839639"/>
                </a:lnTo>
                <a:lnTo>
                  <a:pt x="4195944" y="957752"/>
                </a:lnTo>
                <a:cubicBezTo>
                  <a:pt x="4193276" y="1022524"/>
                  <a:pt x="4192704" y="1088248"/>
                  <a:pt x="4135934" y="1134922"/>
                </a:cubicBezTo>
                <a:cubicBezTo>
                  <a:pt x="4131362" y="1138734"/>
                  <a:pt x="4128694" y="1146924"/>
                  <a:pt x="4127932" y="1153403"/>
                </a:cubicBezTo>
                <a:cubicBezTo>
                  <a:pt x="4124313" y="1183312"/>
                  <a:pt x="4123931" y="1213983"/>
                  <a:pt x="4118025" y="1243512"/>
                </a:cubicBezTo>
                <a:cubicBezTo>
                  <a:pt x="4115644" y="1255323"/>
                  <a:pt x="4114835" y="1266134"/>
                  <a:pt x="4116716" y="1276231"/>
                </a:cubicBezTo>
                <a:lnTo>
                  <a:pt x="4116716" y="1276232"/>
                </a:lnTo>
                <a:cubicBezTo>
                  <a:pt x="4118597" y="1286329"/>
                  <a:pt x="4123170" y="1295712"/>
                  <a:pt x="4131552" y="1304665"/>
                </a:cubicBezTo>
                <a:lnTo>
                  <a:pt x="4153733" y="1339092"/>
                </a:lnTo>
                <a:lnTo>
                  <a:pt x="4161262" y="1365023"/>
                </a:lnTo>
                <a:lnTo>
                  <a:pt x="4159557" y="1387916"/>
                </a:lnTo>
                <a:cubicBezTo>
                  <a:pt x="4157842" y="1395726"/>
                  <a:pt x="4157485" y="1402870"/>
                  <a:pt x="4158155" y="1409553"/>
                </a:cubicBezTo>
                <a:lnTo>
                  <a:pt x="4158155" y="1409554"/>
                </a:lnTo>
                <a:lnTo>
                  <a:pt x="4158157" y="1409558"/>
                </a:lnTo>
                <a:lnTo>
                  <a:pt x="4162914" y="1428421"/>
                </a:lnTo>
                <a:lnTo>
                  <a:pt x="4165707" y="1433202"/>
                </a:lnTo>
                <a:lnTo>
                  <a:pt x="4166985" y="1437204"/>
                </a:lnTo>
                <a:cubicBezTo>
                  <a:pt x="4171496" y="1445845"/>
                  <a:pt x="4177202" y="1454141"/>
                  <a:pt x="4182989" y="1462786"/>
                </a:cubicBezTo>
                <a:cubicBezTo>
                  <a:pt x="4194228" y="1479550"/>
                  <a:pt x="4208326" y="1498601"/>
                  <a:pt x="4209468" y="1517270"/>
                </a:cubicBezTo>
                <a:lnTo>
                  <a:pt x="4209470" y="1517276"/>
                </a:lnTo>
                <a:lnTo>
                  <a:pt x="4214091" y="1540538"/>
                </a:lnTo>
                <a:lnTo>
                  <a:pt x="4216265" y="1546333"/>
                </a:lnTo>
                <a:lnTo>
                  <a:pt x="4216684" y="1548124"/>
                </a:lnTo>
                <a:lnTo>
                  <a:pt x="4222588" y="1563192"/>
                </a:lnTo>
                <a:lnTo>
                  <a:pt x="4235615" y="1608968"/>
                </a:lnTo>
                <a:lnTo>
                  <a:pt x="4235616" y="1608973"/>
                </a:lnTo>
                <a:lnTo>
                  <a:pt x="4228901" y="1641861"/>
                </a:lnTo>
                <a:lnTo>
                  <a:pt x="4228901" y="1641862"/>
                </a:lnTo>
                <a:cubicBezTo>
                  <a:pt x="4228140" y="1643386"/>
                  <a:pt x="4228711" y="1645529"/>
                  <a:pt x="4229592" y="1647839"/>
                </a:cubicBezTo>
                <a:lnTo>
                  <a:pt x="4232139" y="1654816"/>
                </a:lnTo>
                <a:lnTo>
                  <a:pt x="4231973" y="1705181"/>
                </a:lnTo>
                <a:lnTo>
                  <a:pt x="4224302" y="1719363"/>
                </a:lnTo>
                <a:lnTo>
                  <a:pt x="4208516" y="1748544"/>
                </a:lnTo>
                <a:cubicBezTo>
                  <a:pt x="4196871" y="1761189"/>
                  <a:pt x="4189165" y="1774343"/>
                  <a:pt x="4184613" y="1788036"/>
                </a:cubicBezTo>
                <a:lnTo>
                  <a:pt x="4183557" y="1797099"/>
                </a:lnTo>
                <a:lnTo>
                  <a:pt x="4181083" y="1801911"/>
                </a:lnTo>
                <a:lnTo>
                  <a:pt x="4179637" y="1830762"/>
                </a:lnTo>
                <a:lnTo>
                  <a:pt x="4179637" y="1830763"/>
                </a:lnTo>
                <a:cubicBezTo>
                  <a:pt x="4180286" y="1840631"/>
                  <a:pt x="4181989" y="1850751"/>
                  <a:pt x="4184513" y="1861133"/>
                </a:cubicBezTo>
                <a:cubicBezTo>
                  <a:pt x="4187752" y="1874470"/>
                  <a:pt x="4190038" y="1887806"/>
                  <a:pt x="4192704" y="1901331"/>
                </a:cubicBezTo>
                <a:cubicBezTo>
                  <a:pt x="4196514" y="1919619"/>
                  <a:pt x="4200516" y="1938100"/>
                  <a:pt x="4204326" y="1956386"/>
                </a:cubicBezTo>
                <a:lnTo>
                  <a:pt x="4208850" y="1983416"/>
                </a:lnTo>
                <a:lnTo>
                  <a:pt x="4198231" y="2007440"/>
                </a:lnTo>
                <a:lnTo>
                  <a:pt x="4198230" y="2007441"/>
                </a:lnTo>
                <a:cubicBezTo>
                  <a:pt x="4191181" y="2013348"/>
                  <a:pt x="4187989" y="2018397"/>
                  <a:pt x="4188085" y="2023326"/>
                </a:cubicBezTo>
                <a:lnTo>
                  <a:pt x="4188085" y="2023327"/>
                </a:lnTo>
                <a:cubicBezTo>
                  <a:pt x="4188180" y="2028256"/>
                  <a:pt x="4191562" y="2033066"/>
                  <a:pt x="4197658" y="2038495"/>
                </a:cubicBezTo>
                <a:cubicBezTo>
                  <a:pt x="4240331" y="2076216"/>
                  <a:pt x="4267003" y="2121938"/>
                  <a:pt x="4268906" y="2180232"/>
                </a:cubicBezTo>
                <a:cubicBezTo>
                  <a:pt x="4269288" y="2192234"/>
                  <a:pt x="4271954" y="2204427"/>
                  <a:pt x="4274812" y="2216237"/>
                </a:cubicBezTo>
                <a:cubicBezTo>
                  <a:pt x="4276527" y="2223477"/>
                  <a:pt x="4278434" y="2232242"/>
                  <a:pt x="4283577" y="2236622"/>
                </a:cubicBezTo>
                <a:cubicBezTo>
                  <a:pt x="4322821" y="2270723"/>
                  <a:pt x="4350063" y="2313206"/>
                  <a:pt x="4371972" y="2359500"/>
                </a:cubicBezTo>
                <a:lnTo>
                  <a:pt x="4371974" y="2359504"/>
                </a:lnTo>
                <a:lnTo>
                  <a:pt x="4389877" y="2411694"/>
                </a:lnTo>
                <a:lnTo>
                  <a:pt x="4389878" y="2411698"/>
                </a:lnTo>
                <a:lnTo>
                  <a:pt x="4386259" y="2469038"/>
                </a:lnTo>
                <a:lnTo>
                  <a:pt x="4386258" y="2469039"/>
                </a:lnTo>
                <a:cubicBezTo>
                  <a:pt x="4385116" y="2480279"/>
                  <a:pt x="4385307" y="2493233"/>
                  <a:pt x="4379783" y="2502188"/>
                </a:cubicBezTo>
                <a:cubicBezTo>
                  <a:pt x="4362445" y="2530573"/>
                  <a:pt x="4343777" y="2558006"/>
                  <a:pt x="4323582" y="2584486"/>
                </a:cubicBezTo>
                <a:cubicBezTo>
                  <a:pt x="4314914" y="2595822"/>
                  <a:pt x="4309961" y="2602632"/>
                  <a:pt x="4309891" y="2609062"/>
                </a:cubicBezTo>
                <a:lnTo>
                  <a:pt x="4309891" y="2609063"/>
                </a:lnTo>
                <a:lnTo>
                  <a:pt x="4313591" y="2618938"/>
                </a:lnTo>
                <a:lnTo>
                  <a:pt x="4325486" y="2631348"/>
                </a:lnTo>
                <a:lnTo>
                  <a:pt x="4325488" y="2631351"/>
                </a:lnTo>
                <a:cubicBezTo>
                  <a:pt x="4347777" y="2651546"/>
                  <a:pt x="4359397" y="2676693"/>
                  <a:pt x="4364159" y="2704505"/>
                </a:cubicBezTo>
                <a:lnTo>
                  <a:pt x="4381496" y="2837288"/>
                </a:lnTo>
                <a:lnTo>
                  <a:pt x="4381496" y="2837287"/>
                </a:lnTo>
                <a:cubicBezTo>
                  <a:pt x="4377876" y="2792899"/>
                  <a:pt x="4371590" y="2748512"/>
                  <a:pt x="4364159" y="2704504"/>
                </a:cubicBezTo>
                <a:cubicBezTo>
                  <a:pt x="4359397" y="2676692"/>
                  <a:pt x="4347777" y="2651545"/>
                  <a:pt x="4325488" y="2631350"/>
                </a:cubicBezTo>
                <a:lnTo>
                  <a:pt x="4325486" y="2631348"/>
                </a:lnTo>
                <a:lnTo>
                  <a:pt x="4309891" y="2609063"/>
                </a:lnTo>
                <a:lnTo>
                  <a:pt x="4323582" y="2584487"/>
                </a:lnTo>
                <a:cubicBezTo>
                  <a:pt x="4343777" y="2558007"/>
                  <a:pt x="4362445" y="2530574"/>
                  <a:pt x="4379783" y="2502189"/>
                </a:cubicBezTo>
                <a:cubicBezTo>
                  <a:pt x="4385307" y="2493234"/>
                  <a:pt x="4385116" y="2480280"/>
                  <a:pt x="4386258" y="2469040"/>
                </a:cubicBezTo>
                <a:lnTo>
                  <a:pt x="4386259" y="2469038"/>
                </a:lnTo>
                <a:lnTo>
                  <a:pt x="4389711" y="2440225"/>
                </a:lnTo>
                <a:lnTo>
                  <a:pt x="4389878" y="2411698"/>
                </a:lnTo>
                <a:lnTo>
                  <a:pt x="4389878" y="2411697"/>
                </a:lnTo>
                <a:lnTo>
                  <a:pt x="4389877" y="2411694"/>
                </a:lnTo>
                <a:lnTo>
                  <a:pt x="4382997" y="2385099"/>
                </a:lnTo>
                <a:lnTo>
                  <a:pt x="4371974" y="2359504"/>
                </a:lnTo>
                <a:lnTo>
                  <a:pt x="4371972" y="2359499"/>
                </a:lnTo>
                <a:cubicBezTo>
                  <a:pt x="4350063" y="2313205"/>
                  <a:pt x="4322821" y="2270722"/>
                  <a:pt x="4283577" y="2236621"/>
                </a:cubicBezTo>
                <a:cubicBezTo>
                  <a:pt x="4278434" y="2232241"/>
                  <a:pt x="4276527" y="2223476"/>
                  <a:pt x="4274812" y="2216236"/>
                </a:cubicBezTo>
                <a:cubicBezTo>
                  <a:pt x="4271954" y="2204426"/>
                  <a:pt x="4269288" y="2192233"/>
                  <a:pt x="4268906" y="2180231"/>
                </a:cubicBezTo>
                <a:cubicBezTo>
                  <a:pt x="4267003" y="2121937"/>
                  <a:pt x="4240331" y="2076215"/>
                  <a:pt x="4197658" y="2038494"/>
                </a:cubicBezTo>
                <a:lnTo>
                  <a:pt x="4188085" y="2023326"/>
                </a:lnTo>
                <a:lnTo>
                  <a:pt x="4198230" y="2007442"/>
                </a:lnTo>
                <a:lnTo>
                  <a:pt x="4198231" y="2007440"/>
                </a:lnTo>
                <a:lnTo>
                  <a:pt x="4206630" y="1996170"/>
                </a:lnTo>
                <a:lnTo>
                  <a:pt x="4208850" y="1983416"/>
                </a:lnTo>
                <a:lnTo>
                  <a:pt x="4208850" y="1983415"/>
                </a:lnTo>
                <a:cubicBezTo>
                  <a:pt x="4208803" y="1974580"/>
                  <a:pt x="4206232" y="1965245"/>
                  <a:pt x="4204326" y="1956385"/>
                </a:cubicBezTo>
                <a:cubicBezTo>
                  <a:pt x="4200516" y="1938099"/>
                  <a:pt x="4196514" y="1919618"/>
                  <a:pt x="4192704" y="1901330"/>
                </a:cubicBezTo>
                <a:cubicBezTo>
                  <a:pt x="4190038" y="1887805"/>
                  <a:pt x="4187752" y="1874469"/>
                  <a:pt x="4184513" y="1861132"/>
                </a:cubicBezTo>
                <a:lnTo>
                  <a:pt x="4179637" y="1830762"/>
                </a:lnTo>
                <a:lnTo>
                  <a:pt x="4183557" y="1797099"/>
                </a:lnTo>
                <a:lnTo>
                  <a:pt x="4208516" y="1748545"/>
                </a:lnTo>
                <a:lnTo>
                  <a:pt x="4224302" y="1719363"/>
                </a:lnTo>
                <a:lnTo>
                  <a:pt x="4231973" y="1705182"/>
                </a:lnTo>
                <a:cubicBezTo>
                  <a:pt x="4235807" y="1689346"/>
                  <a:pt x="4235759" y="1672343"/>
                  <a:pt x="4232139" y="1654816"/>
                </a:cubicBezTo>
                <a:lnTo>
                  <a:pt x="4232139" y="1654815"/>
                </a:lnTo>
                <a:cubicBezTo>
                  <a:pt x="4231663" y="1652624"/>
                  <a:pt x="4230473" y="1650148"/>
                  <a:pt x="4229592" y="1647838"/>
                </a:cubicBezTo>
                <a:lnTo>
                  <a:pt x="4228901" y="1641862"/>
                </a:lnTo>
                <a:lnTo>
                  <a:pt x="4235616" y="1608973"/>
                </a:lnTo>
                <a:lnTo>
                  <a:pt x="4235616" y="1608972"/>
                </a:lnTo>
                <a:lnTo>
                  <a:pt x="4235615" y="1608968"/>
                </a:lnTo>
                <a:lnTo>
                  <a:pt x="4228472" y="1578209"/>
                </a:lnTo>
                <a:lnTo>
                  <a:pt x="4222588" y="1563192"/>
                </a:lnTo>
                <a:lnTo>
                  <a:pt x="4222582" y="1563171"/>
                </a:lnTo>
                <a:lnTo>
                  <a:pt x="4216265" y="1546333"/>
                </a:lnTo>
                <a:lnTo>
                  <a:pt x="4209470" y="1517276"/>
                </a:lnTo>
                <a:lnTo>
                  <a:pt x="4209468" y="1517269"/>
                </a:lnTo>
                <a:cubicBezTo>
                  <a:pt x="4208326" y="1498600"/>
                  <a:pt x="4194228" y="1479549"/>
                  <a:pt x="4182989" y="1462785"/>
                </a:cubicBezTo>
                <a:lnTo>
                  <a:pt x="4165707" y="1433202"/>
                </a:lnTo>
                <a:lnTo>
                  <a:pt x="4158157" y="1409558"/>
                </a:lnTo>
                <a:lnTo>
                  <a:pt x="4158155" y="1409553"/>
                </a:lnTo>
                <a:lnTo>
                  <a:pt x="4159557" y="1387917"/>
                </a:lnTo>
                <a:cubicBezTo>
                  <a:pt x="4161319" y="1380107"/>
                  <a:pt x="4161831" y="1372462"/>
                  <a:pt x="4161262" y="1365024"/>
                </a:cubicBezTo>
                <a:lnTo>
                  <a:pt x="4161262" y="1365023"/>
                </a:lnTo>
                <a:lnTo>
                  <a:pt x="4156484" y="1343362"/>
                </a:lnTo>
                <a:lnTo>
                  <a:pt x="4153733" y="1339092"/>
                </a:lnTo>
                <a:lnTo>
                  <a:pt x="4151983" y="1333065"/>
                </a:lnTo>
                <a:cubicBezTo>
                  <a:pt x="4146840" y="1322962"/>
                  <a:pt x="4139839" y="1313451"/>
                  <a:pt x="4131552" y="1304664"/>
                </a:cubicBezTo>
                <a:lnTo>
                  <a:pt x="4116716" y="1276231"/>
                </a:lnTo>
                <a:lnTo>
                  <a:pt x="4118025" y="1243513"/>
                </a:lnTo>
                <a:cubicBezTo>
                  <a:pt x="4123931" y="1213984"/>
                  <a:pt x="4124313" y="1183313"/>
                  <a:pt x="4127932" y="1153404"/>
                </a:cubicBezTo>
                <a:cubicBezTo>
                  <a:pt x="4128694" y="1146925"/>
                  <a:pt x="4131362" y="1138735"/>
                  <a:pt x="4135934" y="1134923"/>
                </a:cubicBezTo>
                <a:cubicBezTo>
                  <a:pt x="4192704" y="1088249"/>
                  <a:pt x="4193276" y="1022525"/>
                  <a:pt x="4195944" y="957753"/>
                </a:cubicBezTo>
                <a:cubicBezTo>
                  <a:pt x="4197658" y="918510"/>
                  <a:pt x="4197658" y="879074"/>
                  <a:pt x="4196706" y="839639"/>
                </a:cubicBezTo>
                <a:lnTo>
                  <a:pt x="4196706" y="839638"/>
                </a:lnTo>
                <a:cubicBezTo>
                  <a:pt x="4196514" y="826302"/>
                  <a:pt x="4193466" y="812205"/>
                  <a:pt x="4187752" y="800393"/>
                </a:cubicBezTo>
                <a:cubicBezTo>
                  <a:pt x="4175749" y="775818"/>
                  <a:pt x="4160129" y="753149"/>
                  <a:pt x="4147936" y="728762"/>
                </a:cubicBezTo>
                <a:close/>
                <a:moveTo>
                  <a:pt x="4138410" y="641131"/>
                </a:moveTo>
                <a:lnTo>
                  <a:pt x="4138410" y="641132"/>
                </a:lnTo>
                <a:lnTo>
                  <a:pt x="4142315" y="668136"/>
                </a:lnTo>
                <a:lnTo>
                  <a:pt x="4142315" y="668135"/>
                </a:lnTo>
                <a:cubicBezTo>
                  <a:pt x="4142411" y="658515"/>
                  <a:pt x="4141839" y="649228"/>
                  <a:pt x="4138410" y="641131"/>
                </a:cubicBezTo>
                <a:close/>
                <a:moveTo>
                  <a:pt x="4126028" y="361086"/>
                </a:moveTo>
                <a:lnTo>
                  <a:pt x="4126028" y="361087"/>
                </a:lnTo>
                <a:cubicBezTo>
                  <a:pt x="4135744" y="373470"/>
                  <a:pt x="4143150" y="386067"/>
                  <a:pt x="4148409" y="398873"/>
                </a:cubicBezTo>
                <a:lnTo>
                  <a:pt x="4157913" y="437908"/>
                </a:lnTo>
                <a:lnTo>
                  <a:pt x="4142221" y="519586"/>
                </a:lnTo>
                <a:lnTo>
                  <a:pt x="4142220" y="519587"/>
                </a:lnTo>
                <a:cubicBezTo>
                  <a:pt x="4133457" y="539590"/>
                  <a:pt x="4128075" y="559450"/>
                  <a:pt x="4127099" y="579573"/>
                </a:cubicBezTo>
                <a:lnTo>
                  <a:pt x="4127099" y="579574"/>
                </a:lnTo>
                <a:lnTo>
                  <a:pt x="4129066" y="610003"/>
                </a:lnTo>
                <a:lnTo>
                  <a:pt x="4138410" y="641130"/>
                </a:lnTo>
                <a:lnTo>
                  <a:pt x="4127099" y="579574"/>
                </a:lnTo>
                <a:lnTo>
                  <a:pt x="4142220" y="519588"/>
                </a:lnTo>
                <a:lnTo>
                  <a:pt x="4142221" y="519586"/>
                </a:lnTo>
                <a:lnTo>
                  <a:pt x="4155523" y="478158"/>
                </a:lnTo>
                <a:lnTo>
                  <a:pt x="4157913" y="437908"/>
                </a:lnTo>
                <a:lnTo>
                  <a:pt x="4157913" y="437907"/>
                </a:lnTo>
                <a:cubicBezTo>
                  <a:pt x="4155651" y="411475"/>
                  <a:pt x="4145460" y="385852"/>
                  <a:pt x="4126028" y="361086"/>
                </a:cubicBezTo>
                <a:close/>
                <a:moveTo>
                  <a:pt x="4140787" y="146291"/>
                </a:moveTo>
                <a:lnTo>
                  <a:pt x="4143220" y="155912"/>
                </a:lnTo>
                <a:lnTo>
                  <a:pt x="4139172" y="210585"/>
                </a:lnTo>
                <a:lnTo>
                  <a:pt x="4139172" y="210586"/>
                </a:lnTo>
                <a:cubicBezTo>
                  <a:pt x="4138220" y="217064"/>
                  <a:pt x="4136886" y="224874"/>
                  <a:pt x="4139554" y="230401"/>
                </a:cubicBezTo>
                <a:lnTo>
                  <a:pt x="4145911" y="265524"/>
                </a:lnTo>
                <a:lnTo>
                  <a:pt x="4130980" y="298220"/>
                </a:lnTo>
                <a:cubicBezTo>
                  <a:pt x="4123932" y="307650"/>
                  <a:pt x="4118312" y="317794"/>
                  <a:pt x="4116645" y="328367"/>
                </a:cubicBezTo>
                <a:lnTo>
                  <a:pt x="4116645" y="328368"/>
                </a:lnTo>
                <a:lnTo>
                  <a:pt x="4117425" y="344512"/>
                </a:lnTo>
                <a:lnTo>
                  <a:pt x="4126028" y="361085"/>
                </a:lnTo>
                <a:lnTo>
                  <a:pt x="4116645" y="328368"/>
                </a:lnTo>
                <a:lnTo>
                  <a:pt x="4130980" y="298221"/>
                </a:lnTo>
                <a:cubicBezTo>
                  <a:pt x="4139172" y="287362"/>
                  <a:pt x="4144316" y="276645"/>
                  <a:pt x="4145911" y="265525"/>
                </a:cubicBezTo>
                <a:lnTo>
                  <a:pt x="4145911" y="265524"/>
                </a:lnTo>
                <a:cubicBezTo>
                  <a:pt x="4147507" y="254403"/>
                  <a:pt x="4145554" y="242878"/>
                  <a:pt x="4139554" y="230400"/>
                </a:cubicBezTo>
                <a:lnTo>
                  <a:pt x="4139172" y="210586"/>
                </a:lnTo>
                <a:lnTo>
                  <a:pt x="4143220" y="155912"/>
                </a:lnTo>
                <a:lnTo>
                  <a:pt x="4143220" y="155911"/>
                </a:lnTo>
                <a:close/>
                <a:moveTo>
                  <a:pt x="0" y="0"/>
                </a:moveTo>
                <a:lnTo>
                  <a:pt x="4123005" y="0"/>
                </a:lnTo>
                <a:lnTo>
                  <a:pt x="4110977" y="20461"/>
                </a:lnTo>
                <a:cubicBezTo>
                  <a:pt x="4100119" y="35416"/>
                  <a:pt x="4094260" y="42559"/>
                  <a:pt x="4093355" y="50156"/>
                </a:cubicBezTo>
                <a:lnTo>
                  <a:pt x="4093356" y="50156"/>
                </a:lnTo>
                <a:lnTo>
                  <a:pt x="4093355" y="50157"/>
                </a:lnTo>
                <a:cubicBezTo>
                  <a:pt x="4092450" y="57753"/>
                  <a:pt x="4096499" y="65802"/>
                  <a:pt x="4105453" y="82566"/>
                </a:cubicBezTo>
                <a:cubicBezTo>
                  <a:pt x="4109835" y="90568"/>
                  <a:pt x="4112501" y="100474"/>
                  <a:pt x="4118979" y="106381"/>
                </a:cubicBezTo>
                <a:lnTo>
                  <a:pt x="4134873" y="127702"/>
                </a:lnTo>
                <a:lnTo>
                  <a:pt x="4118979" y="106380"/>
                </a:lnTo>
                <a:cubicBezTo>
                  <a:pt x="4112501" y="100473"/>
                  <a:pt x="4109835" y="90567"/>
                  <a:pt x="4105453" y="82565"/>
                </a:cubicBezTo>
                <a:cubicBezTo>
                  <a:pt x="4100976" y="74183"/>
                  <a:pt x="4097725" y="67980"/>
                  <a:pt x="4095707" y="62922"/>
                </a:cubicBezTo>
                <a:lnTo>
                  <a:pt x="4093356" y="50156"/>
                </a:lnTo>
                <a:lnTo>
                  <a:pt x="4098434" y="38069"/>
                </a:lnTo>
                <a:cubicBezTo>
                  <a:pt x="4101369" y="33464"/>
                  <a:pt x="4105548" y="27939"/>
                  <a:pt x="4110977" y="20462"/>
                </a:cubicBezTo>
                <a:lnTo>
                  <a:pt x="4123006" y="0"/>
                </a:lnTo>
                <a:lnTo>
                  <a:pt x="4569127" y="0"/>
                </a:lnTo>
                <a:lnTo>
                  <a:pt x="4572002" y="22365"/>
                </a:lnTo>
                <a:cubicBezTo>
                  <a:pt x="4572002" y="47894"/>
                  <a:pt x="4565907" y="73230"/>
                  <a:pt x="4563620" y="98949"/>
                </a:cubicBezTo>
                <a:cubicBezTo>
                  <a:pt x="4561716" y="118952"/>
                  <a:pt x="4562478" y="139337"/>
                  <a:pt x="4560192" y="159339"/>
                </a:cubicBezTo>
                <a:cubicBezTo>
                  <a:pt x="4558476" y="175724"/>
                  <a:pt x="4554096" y="191916"/>
                  <a:pt x="4550476" y="208109"/>
                </a:cubicBezTo>
                <a:cubicBezTo>
                  <a:pt x="4549142" y="214015"/>
                  <a:pt x="4543997" y="219921"/>
                  <a:pt x="4544759" y="225254"/>
                </a:cubicBezTo>
                <a:cubicBezTo>
                  <a:pt x="4552952" y="278215"/>
                  <a:pt x="4516375" y="316317"/>
                  <a:pt x="4500183" y="361086"/>
                </a:cubicBezTo>
                <a:cubicBezTo>
                  <a:pt x="4483035" y="408142"/>
                  <a:pt x="4456747" y="453673"/>
                  <a:pt x="4464557" y="506251"/>
                </a:cubicBezTo>
                <a:cubicBezTo>
                  <a:pt x="4469319" y="538066"/>
                  <a:pt x="4480369" y="568737"/>
                  <a:pt x="4487039" y="600362"/>
                </a:cubicBezTo>
                <a:cubicBezTo>
                  <a:pt x="4489325" y="611602"/>
                  <a:pt x="4488942" y="624175"/>
                  <a:pt x="4486656" y="635415"/>
                </a:cubicBezTo>
                <a:cubicBezTo>
                  <a:pt x="4476177" y="689709"/>
                  <a:pt x="4474653" y="743241"/>
                  <a:pt x="4491800" y="796585"/>
                </a:cubicBezTo>
                <a:cubicBezTo>
                  <a:pt x="4494658" y="805727"/>
                  <a:pt x="4497324" y="815443"/>
                  <a:pt x="4497324" y="824970"/>
                </a:cubicBezTo>
                <a:cubicBezTo>
                  <a:pt x="4497324" y="877167"/>
                  <a:pt x="4493324" y="928413"/>
                  <a:pt x="4474653" y="978327"/>
                </a:cubicBezTo>
                <a:cubicBezTo>
                  <a:pt x="4468367" y="995091"/>
                  <a:pt x="4472367" y="1015476"/>
                  <a:pt x="4470843" y="1033955"/>
                </a:cubicBezTo>
                <a:cubicBezTo>
                  <a:pt x="4469511" y="1051099"/>
                  <a:pt x="4468939" y="1068626"/>
                  <a:pt x="4464557" y="1085200"/>
                </a:cubicBezTo>
                <a:cubicBezTo>
                  <a:pt x="4458082" y="1109395"/>
                  <a:pt x="4457319" y="1131874"/>
                  <a:pt x="4463033" y="1156831"/>
                </a:cubicBezTo>
                <a:cubicBezTo>
                  <a:pt x="4468367" y="1180643"/>
                  <a:pt x="4465702" y="1206362"/>
                  <a:pt x="4465891" y="1231129"/>
                </a:cubicBezTo>
                <a:cubicBezTo>
                  <a:pt x="4466081" y="1258752"/>
                  <a:pt x="4466271" y="1286375"/>
                  <a:pt x="4465319" y="1313998"/>
                </a:cubicBezTo>
                <a:cubicBezTo>
                  <a:pt x="4464939" y="1325048"/>
                  <a:pt x="4457319" y="1337621"/>
                  <a:pt x="4460367" y="1346767"/>
                </a:cubicBezTo>
                <a:cubicBezTo>
                  <a:pt x="4470653" y="1376294"/>
                  <a:pt x="4458271" y="1405823"/>
                  <a:pt x="4463795" y="1435350"/>
                </a:cubicBezTo>
                <a:cubicBezTo>
                  <a:pt x="4466653" y="1449830"/>
                  <a:pt x="4458843" y="1466213"/>
                  <a:pt x="4458082" y="1481834"/>
                </a:cubicBezTo>
                <a:cubicBezTo>
                  <a:pt x="4456747" y="1507362"/>
                  <a:pt x="4457319" y="1532889"/>
                  <a:pt x="4456938" y="1558418"/>
                </a:cubicBezTo>
                <a:cubicBezTo>
                  <a:pt x="4456747" y="1566800"/>
                  <a:pt x="4455985" y="1574993"/>
                  <a:pt x="4455602" y="1583375"/>
                </a:cubicBezTo>
                <a:cubicBezTo>
                  <a:pt x="4455222" y="1590805"/>
                  <a:pt x="4453508" y="1598615"/>
                  <a:pt x="4454840" y="1605664"/>
                </a:cubicBezTo>
                <a:cubicBezTo>
                  <a:pt x="4459605" y="1631193"/>
                  <a:pt x="4467415" y="1656339"/>
                  <a:pt x="4470463" y="1682056"/>
                </a:cubicBezTo>
                <a:cubicBezTo>
                  <a:pt x="4473129" y="1704345"/>
                  <a:pt x="4469511" y="1727398"/>
                  <a:pt x="4471415" y="1749877"/>
                </a:cubicBezTo>
                <a:cubicBezTo>
                  <a:pt x="4474653" y="1789502"/>
                  <a:pt x="4480369" y="1829127"/>
                  <a:pt x="4483989" y="1868753"/>
                </a:cubicBezTo>
                <a:cubicBezTo>
                  <a:pt x="4484751" y="1877327"/>
                  <a:pt x="4479988" y="1886279"/>
                  <a:pt x="4479607" y="1895043"/>
                </a:cubicBezTo>
                <a:cubicBezTo>
                  <a:pt x="4478655" y="1922476"/>
                  <a:pt x="4478463" y="1949909"/>
                  <a:pt x="4477893" y="1977342"/>
                </a:cubicBezTo>
                <a:cubicBezTo>
                  <a:pt x="4477702" y="1992963"/>
                  <a:pt x="4478273" y="2008775"/>
                  <a:pt x="4476559" y="2024208"/>
                </a:cubicBezTo>
                <a:cubicBezTo>
                  <a:pt x="4474273" y="2044590"/>
                  <a:pt x="4470843" y="2063069"/>
                  <a:pt x="4485703" y="2082120"/>
                </a:cubicBezTo>
                <a:cubicBezTo>
                  <a:pt x="4508754" y="2111459"/>
                  <a:pt x="4499800" y="2148798"/>
                  <a:pt x="4505134" y="2182707"/>
                </a:cubicBezTo>
                <a:cubicBezTo>
                  <a:pt x="4506468" y="2191471"/>
                  <a:pt x="4506658" y="2200426"/>
                  <a:pt x="4508182" y="2209188"/>
                </a:cubicBezTo>
                <a:cubicBezTo>
                  <a:pt x="4511040" y="2225382"/>
                  <a:pt x="4514278" y="2241383"/>
                  <a:pt x="4517519" y="2257578"/>
                </a:cubicBezTo>
                <a:cubicBezTo>
                  <a:pt x="4518089" y="2260434"/>
                  <a:pt x="4518282" y="2263672"/>
                  <a:pt x="4519233" y="2266340"/>
                </a:cubicBezTo>
                <a:cubicBezTo>
                  <a:pt x="4527233" y="2290917"/>
                  <a:pt x="4536377" y="2315109"/>
                  <a:pt x="4542855" y="2340066"/>
                </a:cubicBezTo>
                <a:cubicBezTo>
                  <a:pt x="4546094" y="2352259"/>
                  <a:pt x="4546476" y="2365785"/>
                  <a:pt x="4544759" y="2378358"/>
                </a:cubicBezTo>
                <a:cubicBezTo>
                  <a:pt x="4539807" y="2415125"/>
                  <a:pt x="4537711" y="2451512"/>
                  <a:pt x="4544951" y="2488471"/>
                </a:cubicBezTo>
                <a:cubicBezTo>
                  <a:pt x="4547808" y="2503140"/>
                  <a:pt x="4543045" y="2519524"/>
                  <a:pt x="4541332" y="2535145"/>
                </a:cubicBezTo>
                <a:cubicBezTo>
                  <a:pt x="4536759" y="2572484"/>
                  <a:pt x="4531805" y="2609823"/>
                  <a:pt x="4527425" y="2647353"/>
                </a:cubicBezTo>
                <a:cubicBezTo>
                  <a:pt x="4524757" y="2670785"/>
                  <a:pt x="4523233" y="2694408"/>
                  <a:pt x="4520567" y="2717841"/>
                </a:cubicBezTo>
                <a:cubicBezTo>
                  <a:pt x="4517327" y="2744892"/>
                  <a:pt x="4512374" y="2771753"/>
                  <a:pt x="4509706" y="2798806"/>
                </a:cubicBezTo>
                <a:cubicBezTo>
                  <a:pt x="4506658" y="2829667"/>
                  <a:pt x="4506088" y="2860720"/>
                  <a:pt x="4502848" y="2891581"/>
                </a:cubicBezTo>
                <a:cubicBezTo>
                  <a:pt x="4496562" y="2947973"/>
                  <a:pt x="4489132" y="3004172"/>
                  <a:pt x="4482084" y="3060560"/>
                </a:cubicBezTo>
                <a:cubicBezTo>
                  <a:pt x="4475225" y="3115236"/>
                  <a:pt x="4469129" y="3169912"/>
                  <a:pt x="4460557" y="3224206"/>
                </a:cubicBezTo>
                <a:cubicBezTo>
                  <a:pt x="4456938" y="3247067"/>
                  <a:pt x="4447030" y="3268783"/>
                  <a:pt x="4441506" y="3291264"/>
                </a:cubicBezTo>
                <a:lnTo>
                  <a:pt x="4431807" y="3333748"/>
                </a:lnTo>
                <a:lnTo>
                  <a:pt x="4259554" y="3333748"/>
                </a:lnTo>
                <a:lnTo>
                  <a:pt x="0" y="3333748"/>
                </a:lnTo>
                <a:close/>
              </a:path>
            </a:pathLst>
          </a:custGeom>
        </p:spPr>
      </p:pic>
      <p:grpSp>
        <p:nvGrpSpPr>
          <p:cNvPr id="20" name="Group 19">
            <a:extLst>
              <a:ext uri="{FF2B5EF4-FFF2-40B4-BE49-F238E27FC236}">
                <a16:creationId xmlns:a16="http://schemas.microsoft.com/office/drawing/2014/main" id="{7594B485-3656-43C7-AB7B-F237101E32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6" y="-1"/>
            <a:ext cx="874716" cy="6858001"/>
            <a:chOff x="3697286" y="0"/>
            <a:chExt cx="874716" cy="6858001"/>
          </a:xfrm>
        </p:grpSpPr>
        <p:sp>
          <p:nvSpPr>
            <p:cNvPr id="21" name="Freeform: Shape 20">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8">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TextBox 2">
            <a:extLst>
              <a:ext uri="{FF2B5EF4-FFF2-40B4-BE49-F238E27FC236}">
                <a16:creationId xmlns:a16="http://schemas.microsoft.com/office/drawing/2014/main" id="{B8A8784E-DB71-7788-8CB0-0F03925D2521}"/>
              </a:ext>
            </a:extLst>
          </p:cNvPr>
          <p:cNvSpPr txBox="1"/>
          <p:nvPr/>
        </p:nvSpPr>
        <p:spPr>
          <a:xfrm>
            <a:off x="5232401" y="3146400"/>
            <a:ext cx="6140449" cy="2682000"/>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1700" dirty="0">
                <a:solidFill>
                  <a:schemeClr val="bg1">
                    <a:alpha val="80000"/>
                  </a:schemeClr>
                </a:solidFill>
              </a:rPr>
              <a:t>For Apple products to do better in Germany the company needs to switch it focus to having a bigger foot print in their market. They need to have more people going out their asking the people of the country what would they like in a new Apple device </a:t>
            </a:r>
          </a:p>
          <a:p>
            <a:pPr marL="342900" indent="-228600">
              <a:lnSpc>
                <a:spcPct val="90000"/>
              </a:lnSpc>
              <a:spcAft>
                <a:spcPts val="600"/>
              </a:spcAft>
              <a:buFont typeface="Arial" panose="020B0604020202020204" pitchFamily="34" charset="0"/>
              <a:buChar char="•"/>
            </a:pPr>
            <a:r>
              <a:rPr lang="en-US" sz="1700" dirty="0">
                <a:solidFill>
                  <a:schemeClr val="bg1">
                    <a:alpha val="80000"/>
                  </a:schemeClr>
                </a:solidFill>
              </a:rPr>
              <a:t>One of the main distances that Apple is facing in Germany is that more Germans prefer an Android phone over that of an iPhone. Due to pricing. Here in America we buy a phone with a service attached to it. In Germany they buy a phone and the service separate. </a:t>
            </a:r>
          </a:p>
        </p:txBody>
      </p:sp>
      <p:sp>
        <p:nvSpPr>
          <p:cNvPr id="6" name="TextBox 5">
            <a:extLst>
              <a:ext uri="{FF2B5EF4-FFF2-40B4-BE49-F238E27FC236}">
                <a16:creationId xmlns:a16="http://schemas.microsoft.com/office/drawing/2014/main" id="{BA1BE6FF-B7D5-D382-7D33-D4CC7B2CCFE8}"/>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5" tooltip="https://th.wikipedia.org/wiki/%E0%B9%81%E0%B8%AD%E0%B8%9B%E0%B9%80%E0%B8%9B%E0%B8%B4%E0%B8%A5%E0%B8%AA%E0%B9%82%E0%B8%95%E0%B8%A3%E0%B9%8C">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dirty="0">
              <a:solidFill>
                <a:srgbClr val="FFFFFF"/>
              </a:solidFill>
            </a:endParaRPr>
          </a:p>
        </p:txBody>
      </p:sp>
      <p:pic>
        <p:nvPicPr>
          <p:cNvPr id="9" name="Audio 8">
            <a:hlinkClick r:id="" action="ppaction://media"/>
            <a:extLst>
              <a:ext uri="{FF2B5EF4-FFF2-40B4-BE49-F238E27FC236}">
                <a16:creationId xmlns:a16="http://schemas.microsoft.com/office/drawing/2014/main" id="{1EFCF960-421A-6371-570C-8E203376DFD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360260"/>
      </p:ext>
    </p:extLst>
  </p:cSld>
  <p:clrMapOvr>
    <a:masterClrMapping/>
  </p:clrMapOvr>
  <mc:AlternateContent xmlns:mc="http://schemas.openxmlformats.org/markup-compatibility/2006">
    <mc:Choice xmlns:p14="http://schemas.microsoft.com/office/powerpoint/2010/main" Requires="p14">
      <p:transition spd="slow" p14:dur="2000" advTm="256256"/>
    </mc:Choice>
    <mc:Fallback>
      <p:transition spd="slow" advTm="256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1" descr="Background pattern&#10;&#10;Description automatically generated">
            <a:extLst>
              <a:ext uri="{FF2B5EF4-FFF2-40B4-BE49-F238E27FC236}">
                <a16:creationId xmlns:a16="http://schemas.microsoft.com/office/drawing/2014/main" id="{539CEE80-5BC6-39D7-009F-07FFBEFDC516}"/>
              </a:ext>
            </a:extLst>
          </p:cNvPr>
          <p:cNvPicPr>
            <a:picLocks noChangeAspect="1"/>
          </p:cNvPicPr>
          <p:nvPr/>
        </p:nvPicPr>
        <p:blipFill rotWithShape="1">
          <a:blip r:embed="rId4"/>
          <a:srcRect t="1505" b="18990"/>
          <a:stretch/>
        </p:blipFill>
        <p:spPr>
          <a:xfrm>
            <a:off x="20" y="10"/>
            <a:ext cx="12191980" cy="6857990"/>
          </a:xfrm>
          <a:prstGeom prst="rect">
            <a:avLst/>
          </a:prstGeom>
        </p:spPr>
      </p:pic>
      <p:sp>
        <p:nvSpPr>
          <p:cNvPr id="21"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B4668F-1615-5E10-4721-17330723DF1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References </a:t>
            </a:r>
          </a:p>
        </p:txBody>
      </p:sp>
      <p:sp>
        <p:nvSpPr>
          <p:cNvPr id="3" name="TextBox 2">
            <a:extLst>
              <a:ext uri="{FF2B5EF4-FFF2-40B4-BE49-F238E27FC236}">
                <a16:creationId xmlns:a16="http://schemas.microsoft.com/office/drawing/2014/main" id="{B5E20F77-B54C-1F84-5FBB-16AF7155424A}"/>
              </a:ext>
            </a:extLst>
          </p:cNvPr>
          <p:cNvSpPr txBox="1"/>
          <p:nvPr/>
        </p:nvSpPr>
        <p:spPr>
          <a:xfrm>
            <a:off x="838200" y="1825625"/>
            <a:ext cx="10515600" cy="4351338"/>
          </a:xfrm>
          <a:prstGeom prst="rect">
            <a:avLst/>
          </a:prstGeom>
        </p:spPr>
        <p:txBody>
          <a:bodyPr vert="horz" lIns="91440" tIns="45720" rIns="91440" bIns="45720" rtlCol="0">
            <a:normAutofit fontScale="70000" lnSpcReduction="20000"/>
          </a:bodyPr>
          <a:lstStyle/>
          <a:p>
            <a:pPr indent="-228600">
              <a:lnSpc>
                <a:spcPct val="90000"/>
              </a:lnSpc>
              <a:spcAft>
                <a:spcPts val="600"/>
              </a:spcAft>
              <a:buFont typeface="Arial" panose="020B0604020202020204" pitchFamily="34" charset="0"/>
              <a:buChar char="•"/>
            </a:pPr>
            <a:r>
              <a:rPr lang="en-US" sz="2400" i="1" dirty="0">
                <a:effectLst/>
              </a:rPr>
              <a:t>Log in: S&amp;P Capital IQ</a:t>
            </a:r>
            <a:r>
              <a:rPr lang="en-US" sz="2400" dirty="0">
                <a:effectLst/>
              </a:rPr>
              <a:t>. Log In | S&amp;P Capital IQ. (n.d.). Retrieved March 10, 2023, from https://</a:t>
            </a:r>
            <a:r>
              <a:rPr lang="en-US" sz="2400" dirty="0" err="1">
                <a:effectLst/>
              </a:rPr>
              <a:t>www.capitaliq.com</a:t>
            </a:r>
            <a:r>
              <a:rPr lang="en-US" sz="2400" dirty="0">
                <a:effectLst/>
              </a:rPr>
              <a:t>/</a:t>
            </a:r>
            <a:r>
              <a:rPr lang="en-US" sz="2400" dirty="0" err="1">
                <a:effectLst/>
              </a:rPr>
              <a:t>ciqdotnet</a:t>
            </a:r>
            <a:r>
              <a:rPr lang="en-US" sz="2400" dirty="0">
                <a:effectLst/>
              </a:rPr>
              <a:t>/</a:t>
            </a:r>
            <a:r>
              <a:rPr lang="en-US" sz="2400" dirty="0" err="1">
                <a:effectLst/>
              </a:rPr>
              <a:t>company.aspx?leftlink</a:t>
            </a:r>
            <a:r>
              <a:rPr lang="en-US" sz="2400" dirty="0">
                <a:effectLst/>
              </a:rPr>
              <a:t>=</a:t>
            </a:r>
            <a:r>
              <a:rPr lang="en-US" sz="2400" dirty="0" err="1">
                <a:effectLst/>
              </a:rPr>
              <a:t>true&amp;companyId</a:t>
            </a:r>
            <a:r>
              <a:rPr lang="en-US" sz="2400" dirty="0">
                <a:effectLst/>
              </a:rPr>
              <a:t>=99942756 </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i="1" dirty="0">
                <a:effectLst/>
              </a:rPr>
              <a:t>Research guides: This Month in business history: The founding of Apple Computers, inc..</a:t>
            </a:r>
            <a:r>
              <a:rPr lang="en-US" sz="2400" dirty="0">
                <a:effectLst/>
              </a:rPr>
              <a:t> The Founding of Apple Computers, Inc. - This Month in Business History - Research Guides at Library of Congress. (n.d.). Retrieved March 10, 2023, from https://</a:t>
            </a:r>
            <a:r>
              <a:rPr lang="en-US" sz="2400" dirty="0" err="1">
                <a:effectLst/>
              </a:rPr>
              <a:t>guides.loc.gov</a:t>
            </a:r>
            <a:r>
              <a:rPr lang="en-US" sz="2400" dirty="0">
                <a:effectLst/>
              </a:rPr>
              <a:t>/this-month-in-business-history/</a:t>
            </a:r>
            <a:r>
              <a:rPr lang="en-US" sz="2400" dirty="0" err="1">
                <a:effectLst/>
              </a:rPr>
              <a:t>april</a:t>
            </a:r>
            <a:r>
              <a:rPr lang="en-US" sz="2400" dirty="0">
                <a:effectLst/>
              </a:rPr>
              <a:t>/apple-computers-founded </a:t>
            </a:r>
          </a:p>
          <a:p>
            <a:pPr indent="-228600">
              <a:lnSpc>
                <a:spcPct val="90000"/>
              </a:lnSpc>
              <a:spcAft>
                <a:spcPts val="600"/>
              </a:spcAft>
              <a:buFont typeface="Arial" panose="020B0604020202020204" pitchFamily="34" charset="0"/>
              <a:buChar char="•"/>
            </a:pPr>
            <a:endParaRPr lang="en-US" sz="2400" dirty="0">
              <a:effectLst/>
            </a:endParaRPr>
          </a:p>
          <a:p>
            <a:pPr indent="-228600">
              <a:lnSpc>
                <a:spcPct val="90000"/>
              </a:lnSpc>
              <a:spcAft>
                <a:spcPts val="600"/>
              </a:spcAft>
              <a:buFont typeface="Arial" panose="020B0604020202020204" pitchFamily="34" charset="0"/>
              <a:buChar char="•"/>
            </a:pPr>
            <a:r>
              <a:rPr lang="en-US" sz="2400" i="1" dirty="0">
                <a:effectLst/>
              </a:rPr>
              <a:t>Apple </a:t>
            </a:r>
            <a:r>
              <a:rPr lang="en-US" sz="2400" i="1" dirty="0" err="1">
                <a:effectLst/>
              </a:rPr>
              <a:t>Rosenthaler</a:t>
            </a:r>
            <a:r>
              <a:rPr lang="en-US" sz="2400" i="1" dirty="0">
                <a:effectLst/>
              </a:rPr>
              <a:t> </a:t>
            </a:r>
            <a:r>
              <a:rPr lang="en-US" sz="2400" i="1" dirty="0" err="1">
                <a:effectLst/>
              </a:rPr>
              <a:t>Straße</a:t>
            </a:r>
            <a:r>
              <a:rPr lang="en-US" sz="2400" i="1" dirty="0">
                <a:effectLst/>
              </a:rPr>
              <a:t> opens Thursday, December 2, in Berlin</a:t>
            </a:r>
            <a:r>
              <a:rPr lang="en-US" sz="2400" dirty="0">
                <a:effectLst/>
              </a:rPr>
              <a:t>. Apple Newsroom. (2023, February 27). Retrieved March 10, 2023, from https://</a:t>
            </a:r>
            <a:r>
              <a:rPr lang="en-US" sz="2400" dirty="0" err="1">
                <a:effectLst/>
              </a:rPr>
              <a:t>www.apple.com</a:t>
            </a:r>
            <a:r>
              <a:rPr lang="en-US" sz="2400" dirty="0">
                <a:effectLst/>
              </a:rPr>
              <a:t>/newsroom/2021/12/apple-rosenthaler-strasse-opens-thursday-december-2-in-berlin/#:~:text=Apple%20opened%20its%20first%20store,%2C%20Apple%20Kurf%C3%BCrstendamm%2C%20in%202013. </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i="1" dirty="0">
                <a:effectLst/>
              </a:rPr>
              <a:t>Apple retail store - store list</a:t>
            </a:r>
            <a:r>
              <a:rPr lang="en-US" sz="2400" dirty="0">
                <a:effectLst/>
              </a:rPr>
              <a:t>. Apple. (n.d.). Retrieved March 10, 2023, from https://</a:t>
            </a:r>
            <a:r>
              <a:rPr lang="en-US" sz="2400" dirty="0" err="1">
                <a:effectLst/>
              </a:rPr>
              <a:t>www.apple.com</a:t>
            </a:r>
            <a:r>
              <a:rPr lang="en-US" sz="2400" dirty="0">
                <a:effectLst/>
              </a:rPr>
              <a:t>/retail/</a:t>
            </a:r>
            <a:r>
              <a:rPr lang="en-US" sz="2400" dirty="0" err="1">
                <a:effectLst/>
              </a:rPr>
              <a:t>storelist</a:t>
            </a:r>
            <a:r>
              <a:rPr lang="en-US" sz="2400" dirty="0">
                <a:effectLst/>
              </a:rPr>
              <a:t>/ </a:t>
            </a:r>
          </a:p>
          <a:p>
            <a:pPr indent="-228600">
              <a:lnSpc>
                <a:spcPct val="90000"/>
              </a:lnSpc>
              <a:spcAft>
                <a:spcPts val="600"/>
              </a:spcAft>
              <a:buFont typeface="Arial" panose="020B0604020202020204" pitchFamily="34" charset="0"/>
              <a:buChar char="•"/>
            </a:pPr>
            <a:endParaRPr lang="en-US" sz="2400" dirty="0">
              <a:effectLst/>
            </a:endParaRPr>
          </a:p>
          <a:p>
            <a:pPr indent="-228600">
              <a:lnSpc>
                <a:spcPct val="90000"/>
              </a:lnSpc>
              <a:spcAft>
                <a:spcPts val="600"/>
              </a:spcAft>
              <a:buFont typeface="Arial" panose="020B0604020202020204" pitchFamily="34" charset="0"/>
              <a:buChar char="•"/>
            </a:pPr>
            <a:r>
              <a:rPr lang="en-US" sz="2400" dirty="0">
                <a:effectLst/>
              </a:rPr>
              <a:t>Smith, Z. S. (2022, October 12). </a:t>
            </a:r>
            <a:r>
              <a:rPr lang="en-US" sz="2400" i="1" dirty="0">
                <a:effectLst/>
              </a:rPr>
              <a:t>Apple becomes 1st company worth $3 trillion-greater than the GDP of the UK</a:t>
            </a:r>
            <a:r>
              <a:rPr lang="en-US" sz="2400" dirty="0">
                <a:effectLst/>
              </a:rPr>
              <a:t>. Forbes. Retrieved March 10, 2023, from https://</a:t>
            </a:r>
            <a:r>
              <a:rPr lang="en-US" sz="2400" dirty="0" err="1">
                <a:effectLst/>
              </a:rPr>
              <a:t>www.forbes.com</a:t>
            </a:r>
            <a:r>
              <a:rPr lang="en-US" sz="2400" dirty="0">
                <a:effectLst/>
              </a:rPr>
              <a:t>/sites/</a:t>
            </a:r>
            <a:r>
              <a:rPr lang="en-US" sz="2400" dirty="0" err="1">
                <a:effectLst/>
              </a:rPr>
              <a:t>zacharysmith</a:t>
            </a:r>
            <a:r>
              <a:rPr lang="en-US" sz="2400" dirty="0">
                <a:effectLst/>
              </a:rPr>
              <a:t>/2022/01/03/apple-becomes-1st-company-worth-3-trillion-greater-than-the-gdp-of-the-uk/?</a:t>
            </a:r>
            <a:r>
              <a:rPr lang="en-US" sz="2400" dirty="0" err="1">
                <a:effectLst/>
              </a:rPr>
              <a:t>sh</a:t>
            </a:r>
            <a:r>
              <a:rPr lang="en-US" sz="2400" dirty="0">
                <a:effectLst/>
              </a:rPr>
              <a:t>=35d3618c5603 </a:t>
            </a:r>
          </a:p>
          <a:p>
            <a:pPr indent="-228600">
              <a:lnSpc>
                <a:spcPct val="90000"/>
              </a:lnSpc>
              <a:spcAft>
                <a:spcPts val="600"/>
              </a:spcAft>
              <a:buFont typeface="Arial" panose="020B0604020202020204" pitchFamily="34" charset="0"/>
              <a:buChar char="•"/>
            </a:pPr>
            <a:endParaRPr lang="en-US" sz="1500" dirty="0">
              <a:effectLst/>
            </a:endParaRPr>
          </a:p>
          <a:p>
            <a:pPr indent="-228600">
              <a:lnSpc>
                <a:spcPct val="90000"/>
              </a:lnSpc>
              <a:spcAft>
                <a:spcPts val="600"/>
              </a:spcAft>
              <a:buFont typeface="Arial" panose="020B0604020202020204" pitchFamily="34" charset="0"/>
              <a:buChar char="•"/>
            </a:pPr>
            <a:endParaRPr lang="en-US" sz="1500" dirty="0"/>
          </a:p>
        </p:txBody>
      </p:sp>
      <p:pic>
        <p:nvPicPr>
          <p:cNvPr id="4" name="Audio 3">
            <a:hlinkClick r:id="" action="ppaction://media"/>
            <a:extLst>
              <a:ext uri="{FF2B5EF4-FFF2-40B4-BE49-F238E27FC236}">
                <a16:creationId xmlns:a16="http://schemas.microsoft.com/office/drawing/2014/main" id="{2D53B6EE-2001-0E5C-E0A5-E8399DB11E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61628478"/>
      </p:ext>
    </p:extLst>
  </p:cSld>
  <p:clrMapOvr>
    <a:masterClrMapping/>
  </p:clrMapOvr>
  <mc:AlternateContent xmlns:mc="http://schemas.openxmlformats.org/markup-compatibility/2006">
    <mc:Choice xmlns:p14="http://schemas.microsoft.com/office/powerpoint/2010/main" Requires="p14">
      <p:transition spd="slow" p14:dur="2000" advTm="6144"/>
    </mc:Choice>
    <mc:Fallback>
      <p:transition spd="slow" advTm="6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4F59C6-2951-D96E-6592-A07F7E0DA14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References continued </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5ED83D6-1896-82D5-DC93-33440D397B58}"/>
              </a:ext>
            </a:extLst>
          </p:cNvPr>
          <p:cNvSpPr txBox="1"/>
          <p:nvPr/>
        </p:nvSpPr>
        <p:spPr>
          <a:xfrm>
            <a:off x="838200" y="1929384"/>
            <a:ext cx="10515600" cy="4251960"/>
          </a:xfrm>
          <a:prstGeom prst="rect">
            <a:avLst/>
          </a:prstGeom>
        </p:spPr>
        <p:txBody>
          <a:bodyPr vert="horz" lIns="91440" tIns="45720" rIns="91440" bIns="45720" rtlCol="0">
            <a:normAutofit fontScale="40000" lnSpcReduction="20000"/>
          </a:bodyPr>
          <a:lstStyle/>
          <a:p>
            <a:pPr indent="-228600">
              <a:lnSpc>
                <a:spcPct val="90000"/>
              </a:lnSpc>
              <a:spcAft>
                <a:spcPts val="600"/>
              </a:spcAft>
              <a:buFont typeface="Arial" panose="020B0604020202020204" pitchFamily="34" charset="0"/>
              <a:buChar char="•"/>
            </a:pPr>
            <a:r>
              <a:rPr lang="en-US" sz="4500" dirty="0" err="1">
                <a:effectLst/>
              </a:rPr>
              <a:t>Gren</a:t>
            </a:r>
            <a:r>
              <a:rPr lang="en-US" sz="4500" dirty="0">
                <a:effectLst/>
              </a:rPr>
              <a:t>, C. (2022, October 11). </a:t>
            </a:r>
            <a:r>
              <a:rPr lang="en-US" sz="4500" i="1" dirty="0">
                <a:effectLst/>
              </a:rPr>
              <a:t>A happy family: The top companies owned by Apple</a:t>
            </a:r>
            <a:r>
              <a:rPr lang="en-US" sz="4500" dirty="0">
                <a:effectLst/>
              </a:rPr>
              <a:t>. Industry Leaders Magazine. Retrieved March 10, 2023, from https://</a:t>
            </a:r>
            <a:r>
              <a:rPr lang="en-US" sz="4500" dirty="0" err="1">
                <a:effectLst/>
              </a:rPr>
              <a:t>www.industryleadersmagazine.com</a:t>
            </a:r>
            <a:r>
              <a:rPr lang="en-US" sz="4500" dirty="0">
                <a:effectLst/>
              </a:rPr>
              <a:t>/a-happy-family-the-top-companies-owned-by-apple/#:~:text=Often%20Apple%20integrates%20the%20products,Apple%20owns%20approximately%20115%20companies. </a:t>
            </a:r>
          </a:p>
          <a:p>
            <a:pPr indent="-228600">
              <a:lnSpc>
                <a:spcPct val="90000"/>
              </a:lnSpc>
              <a:spcAft>
                <a:spcPts val="600"/>
              </a:spcAft>
              <a:buFont typeface="Arial" panose="020B0604020202020204" pitchFamily="34" charset="0"/>
              <a:buChar char="•"/>
            </a:pPr>
            <a:endParaRPr lang="en-US" sz="4500" dirty="0"/>
          </a:p>
          <a:p>
            <a:pPr indent="-228600">
              <a:lnSpc>
                <a:spcPct val="90000"/>
              </a:lnSpc>
              <a:spcAft>
                <a:spcPts val="600"/>
              </a:spcAft>
              <a:buFont typeface="Arial" panose="020B0604020202020204" pitchFamily="34" charset="0"/>
              <a:buChar char="•"/>
            </a:pPr>
            <a:r>
              <a:rPr lang="en-US" sz="4500" dirty="0">
                <a:effectLst/>
              </a:rPr>
              <a:t>Dunn, J. (n.d.). </a:t>
            </a:r>
            <a:r>
              <a:rPr lang="en-US" sz="4500" i="1" dirty="0">
                <a:effectLst/>
              </a:rPr>
              <a:t>Here's how Apple's retail business spreads across the world</a:t>
            </a:r>
            <a:r>
              <a:rPr lang="en-US" sz="4500" dirty="0">
                <a:effectLst/>
              </a:rPr>
              <a:t>. Business Insider. Retrieved March 10, 2023, from https://</a:t>
            </a:r>
            <a:r>
              <a:rPr lang="en-US" sz="4500" dirty="0" err="1">
                <a:effectLst/>
              </a:rPr>
              <a:t>www.businessinsider.com</a:t>
            </a:r>
            <a:r>
              <a:rPr lang="en-US" sz="4500" dirty="0">
                <a:effectLst/>
              </a:rPr>
              <a:t>/apple-stores-how-many-around-world-chart-2017-2 </a:t>
            </a:r>
          </a:p>
          <a:p>
            <a:pPr indent="-228600">
              <a:lnSpc>
                <a:spcPct val="90000"/>
              </a:lnSpc>
              <a:spcAft>
                <a:spcPts val="600"/>
              </a:spcAft>
              <a:buFont typeface="Arial" panose="020B0604020202020204" pitchFamily="34" charset="0"/>
              <a:buChar char="•"/>
            </a:pPr>
            <a:endParaRPr lang="en-US" sz="4500" dirty="0">
              <a:effectLst/>
            </a:endParaRPr>
          </a:p>
          <a:p>
            <a:pPr indent="-228600">
              <a:lnSpc>
                <a:spcPct val="90000"/>
              </a:lnSpc>
              <a:spcAft>
                <a:spcPts val="600"/>
              </a:spcAft>
              <a:buFont typeface="Arial" panose="020B0604020202020204" pitchFamily="34" charset="0"/>
              <a:buChar char="•"/>
            </a:pPr>
            <a:r>
              <a:rPr lang="en-US" sz="4500" i="1" dirty="0">
                <a:effectLst/>
              </a:rPr>
              <a:t>Country comparison</a:t>
            </a:r>
            <a:r>
              <a:rPr lang="en-US" sz="4500" dirty="0">
                <a:effectLst/>
              </a:rPr>
              <a:t>. Hofstede Insights. (2023, January 27). Retrieved March 10, 2023, from https://</a:t>
            </a:r>
            <a:r>
              <a:rPr lang="en-US" sz="4500" dirty="0" err="1">
                <a:effectLst/>
              </a:rPr>
              <a:t>www.hofstede-insights.com</a:t>
            </a:r>
            <a:r>
              <a:rPr lang="en-US" sz="4500" dirty="0">
                <a:effectLst/>
              </a:rPr>
              <a:t>/country-comparison/</a:t>
            </a:r>
            <a:r>
              <a:rPr lang="en-US" sz="4500" dirty="0" err="1">
                <a:effectLst/>
              </a:rPr>
              <a:t>germany,the-usa</a:t>
            </a:r>
            <a:r>
              <a:rPr lang="en-US" sz="4500" dirty="0">
                <a:effectLst/>
              </a:rPr>
              <a:t>/ </a:t>
            </a:r>
          </a:p>
          <a:p>
            <a:pPr indent="-228600">
              <a:lnSpc>
                <a:spcPct val="90000"/>
              </a:lnSpc>
              <a:spcAft>
                <a:spcPts val="600"/>
              </a:spcAft>
              <a:buFont typeface="Arial" panose="020B0604020202020204" pitchFamily="34" charset="0"/>
              <a:buChar char="•"/>
            </a:pPr>
            <a:endParaRPr lang="en-US" sz="4500" dirty="0"/>
          </a:p>
          <a:p>
            <a:pPr indent="-228600">
              <a:lnSpc>
                <a:spcPct val="90000"/>
              </a:lnSpc>
              <a:spcAft>
                <a:spcPts val="600"/>
              </a:spcAft>
              <a:buFont typeface="Arial" panose="020B0604020202020204" pitchFamily="34" charset="0"/>
              <a:buChar char="•"/>
            </a:pPr>
            <a:r>
              <a:rPr lang="en-US" sz="4500" i="1" dirty="0">
                <a:effectLst/>
              </a:rPr>
              <a:t>Mobile Operating System Market Share Germany</a:t>
            </a:r>
            <a:r>
              <a:rPr lang="en-US" sz="4500" dirty="0">
                <a:effectLst/>
              </a:rPr>
              <a:t>. </a:t>
            </a:r>
            <a:r>
              <a:rPr lang="en-US" sz="4500" dirty="0" err="1">
                <a:effectLst/>
              </a:rPr>
              <a:t>StatCounter</a:t>
            </a:r>
            <a:r>
              <a:rPr lang="en-US" sz="4500" dirty="0">
                <a:effectLst/>
              </a:rPr>
              <a:t> Global Stats. (n.d.). Retrieved March 10, 2023, from https://</a:t>
            </a:r>
            <a:r>
              <a:rPr lang="en-US" sz="4500" dirty="0" err="1">
                <a:effectLst/>
              </a:rPr>
              <a:t>gs.statcounter.com</a:t>
            </a:r>
            <a:r>
              <a:rPr lang="en-US" sz="4500" dirty="0">
                <a:effectLst/>
              </a:rPr>
              <a:t>/</a:t>
            </a:r>
            <a:r>
              <a:rPr lang="en-US" sz="4500" dirty="0" err="1">
                <a:effectLst/>
              </a:rPr>
              <a:t>os</a:t>
            </a:r>
            <a:r>
              <a:rPr lang="en-US" sz="4500" dirty="0">
                <a:effectLst/>
              </a:rPr>
              <a:t>-market-share/mobile/</a:t>
            </a:r>
            <a:r>
              <a:rPr lang="en-US" sz="4500" dirty="0" err="1">
                <a:effectLst/>
              </a:rPr>
              <a:t>germany</a:t>
            </a:r>
            <a:r>
              <a:rPr lang="en-US" sz="4500" dirty="0">
                <a:effectLst/>
              </a:rPr>
              <a:t> </a:t>
            </a:r>
          </a:p>
          <a:p>
            <a:pPr indent="-228600">
              <a:lnSpc>
                <a:spcPct val="90000"/>
              </a:lnSpc>
              <a:spcAft>
                <a:spcPts val="600"/>
              </a:spcAft>
              <a:buFont typeface="Arial" panose="020B0604020202020204" pitchFamily="34" charset="0"/>
              <a:buChar char="•"/>
            </a:pPr>
            <a:endParaRPr lang="en-US" sz="4500" dirty="0">
              <a:effectLst/>
            </a:endParaRPr>
          </a:p>
          <a:p>
            <a:pPr indent="-228600">
              <a:lnSpc>
                <a:spcPct val="90000"/>
              </a:lnSpc>
              <a:spcAft>
                <a:spcPts val="600"/>
              </a:spcAft>
              <a:buFont typeface="Arial" panose="020B0604020202020204" pitchFamily="34" charset="0"/>
              <a:buChar char="•"/>
            </a:pPr>
            <a:r>
              <a:rPr lang="en-US" sz="4500" dirty="0">
                <a:effectLst/>
              </a:rPr>
              <a:t>Index of economic freedom. (n.d.). Retrieved March 10, 2023, from https://</a:t>
            </a:r>
            <a:r>
              <a:rPr lang="en-US" sz="4500" dirty="0" err="1">
                <a:effectLst/>
              </a:rPr>
              <a:t>www.heritage.org</a:t>
            </a:r>
            <a:r>
              <a:rPr lang="en-US" sz="4500" dirty="0">
                <a:effectLst/>
              </a:rPr>
              <a:t>/index/</a:t>
            </a:r>
            <a:r>
              <a:rPr lang="en-US" sz="4500" dirty="0" err="1">
                <a:effectLst/>
              </a:rPr>
              <a:t>visualize?cnts</a:t>
            </a:r>
            <a:r>
              <a:rPr lang="en-US" sz="4500" dirty="0">
                <a:effectLst/>
              </a:rPr>
              <a:t>=germany%7Cunitedstates&amp;src=country </a:t>
            </a:r>
          </a:p>
          <a:p>
            <a:pPr indent="-228600">
              <a:lnSpc>
                <a:spcPct val="90000"/>
              </a:lnSpc>
              <a:spcAft>
                <a:spcPts val="600"/>
              </a:spcAft>
              <a:buFont typeface="Arial" panose="020B0604020202020204" pitchFamily="34" charset="0"/>
              <a:buChar char="•"/>
            </a:pPr>
            <a:endParaRPr lang="en-US" sz="1500" dirty="0">
              <a:effectLst/>
            </a:endParaRPr>
          </a:p>
          <a:p>
            <a:pPr indent="-228600">
              <a:lnSpc>
                <a:spcPct val="90000"/>
              </a:lnSpc>
              <a:spcAft>
                <a:spcPts val="600"/>
              </a:spcAft>
              <a:buFont typeface="Arial" panose="020B0604020202020204" pitchFamily="34" charset="0"/>
              <a:buChar char="•"/>
            </a:pPr>
            <a:endParaRPr lang="en-US" sz="1500" dirty="0">
              <a:effectLst/>
            </a:endParaRPr>
          </a:p>
        </p:txBody>
      </p:sp>
      <p:pic>
        <p:nvPicPr>
          <p:cNvPr id="3" name="Audio 2">
            <a:hlinkClick r:id="" action="ppaction://media"/>
            <a:extLst>
              <a:ext uri="{FF2B5EF4-FFF2-40B4-BE49-F238E27FC236}">
                <a16:creationId xmlns:a16="http://schemas.microsoft.com/office/drawing/2014/main" id="{CCCCFF4F-2576-2D08-3BFD-E001C328964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40350945"/>
      </p:ext>
    </p:extLst>
  </p:cSld>
  <p:clrMapOvr>
    <a:masterClrMapping/>
  </p:clrMapOvr>
  <mc:AlternateContent xmlns:mc="http://schemas.openxmlformats.org/markup-compatibility/2006">
    <mc:Choice xmlns:p14="http://schemas.microsoft.com/office/powerpoint/2010/main" Requires="p14">
      <p:transition spd="slow" p14:dur="2000" advTm="4224"/>
    </mc:Choice>
    <mc:Fallback>
      <p:transition spd="slow" advTm="4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2B8C-2897-A950-F7F9-C014547F35DA}"/>
              </a:ext>
            </a:extLst>
          </p:cNvPr>
          <p:cNvSpPr>
            <a:spLocks noGrp="1"/>
          </p:cNvSpPr>
          <p:nvPr>
            <p:ph type="title"/>
          </p:nvPr>
        </p:nvSpPr>
        <p:spPr>
          <a:xfrm>
            <a:off x="603250" y="1"/>
            <a:ext cx="10515600" cy="1100138"/>
          </a:xfrm>
        </p:spPr>
        <p:txBody>
          <a:bodyPr/>
          <a:lstStyle/>
          <a:p>
            <a:r>
              <a:rPr lang="en-US" dirty="0"/>
              <a:t>                  Introduction </a:t>
            </a:r>
          </a:p>
        </p:txBody>
      </p:sp>
      <p:sp>
        <p:nvSpPr>
          <p:cNvPr id="3" name="Text Placeholder 2">
            <a:extLst>
              <a:ext uri="{FF2B5EF4-FFF2-40B4-BE49-F238E27FC236}">
                <a16:creationId xmlns:a16="http://schemas.microsoft.com/office/drawing/2014/main" id="{65231275-A177-02A0-FC53-942C66401BAE}"/>
              </a:ext>
            </a:extLst>
          </p:cNvPr>
          <p:cNvSpPr>
            <a:spLocks noGrp="1"/>
          </p:cNvSpPr>
          <p:nvPr>
            <p:ph type="body" idx="1"/>
          </p:nvPr>
        </p:nvSpPr>
        <p:spPr>
          <a:xfrm>
            <a:off x="831850" y="871539"/>
            <a:ext cx="10515600" cy="5218112"/>
          </a:xfrm>
        </p:spPr>
        <p:txBody>
          <a:bodyPr/>
          <a:lstStyle/>
          <a:p>
            <a:pPr marL="342900" indent="-342900">
              <a:buFont typeface="Arial" panose="020B0604020202020204" pitchFamily="34" charset="0"/>
              <a:buChar char="•"/>
            </a:pPr>
            <a:r>
              <a:rPr lang="en-US" dirty="0">
                <a:solidFill>
                  <a:schemeClr val="tx1"/>
                </a:solidFill>
              </a:rPr>
              <a:t>Apple was started April 1, 1976 in Los Altos, CA. </a:t>
            </a:r>
          </a:p>
          <a:p>
            <a:pPr marL="342900" indent="-342900">
              <a:buFont typeface="Arial" panose="020B0604020202020204" pitchFamily="34" charset="0"/>
              <a:buChar char="•"/>
            </a:pPr>
            <a:r>
              <a:rPr lang="en-US" dirty="0">
                <a:solidFill>
                  <a:schemeClr val="tx1"/>
                </a:solidFill>
              </a:rPr>
              <a:t>Steve Jobs and Steve Woznika  where the creators of the company. </a:t>
            </a:r>
          </a:p>
          <a:p>
            <a:pPr marL="342900" indent="-342900">
              <a:buFont typeface="Arial" panose="020B0604020202020204" pitchFamily="34" charset="0"/>
              <a:buChar char="•"/>
            </a:pPr>
            <a:r>
              <a:rPr lang="en-US" dirty="0">
                <a:solidFill>
                  <a:schemeClr val="tx1"/>
                </a:solidFill>
              </a:rPr>
              <a:t>The Apple 1 was built in the garage of Steve Job’s parents’.</a:t>
            </a:r>
          </a:p>
          <a:p>
            <a:pPr marL="342900" indent="-342900">
              <a:buFont typeface="Arial" panose="020B0604020202020204" pitchFamily="34" charset="0"/>
              <a:buChar char="•"/>
            </a:pPr>
            <a:r>
              <a:rPr lang="en-US" dirty="0">
                <a:solidFill>
                  <a:schemeClr val="tx1"/>
                </a:solidFill>
              </a:rPr>
              <a:t>The Apple 2 introduced color graphics to the PC world. </a:t>
            </a:r>
          </a:p>
          <a:p>
            <a:pPr marL="342900" indent="-342900">
              <a:buFont typeface="Arial" panose="020B0604020202020204" pitchFamily="34" charset="0"/>
              <a:buChar char="•"/>
            </a:pPr>
            <a:r>
              <a:rPr lang="en-US" dirty="0">
                <a:solidFill>
                  <a:schemeClr val="tx1"/>
                </a:solidFill>
              </a:rPr>
              <a:t>Apple in the first company to have a value of a 3 Trillion dollars market value. </a:t>
            </a:r>
          </a:p>
          <a:p>
            <a:pPr marL="342900" indent="-342900">
              <a:buFont typeface="Arial" panose="020B0604020202020204" pitchFamily="34" charset="0"/>
              <a:buChar char="•"/>
            </a:pPr>
            <a:r>
              <a:rPr lang="en-US" dirty="0">
                <a:solidFill>
                  <a:srgbClr val="202124"/>
                </a:solidFill>
                <a:latin typeface="Google Sans"/>
              </a:rPr>
              <a:t>Before this first store was opened Apple has been working in Germany for 40 years. </a:t>
            </a:r>
          </a:p>
          <a:p>
            <a:pPr marL="342900" indent="-342900">
              <a:buFont typeface="Arial" panose="020B0604020202020204" pitchFamily="34" charset="0"/>
              <a:buChar char="•"/>
            </a:pPr>
            <a:r>
              <a:rPr lang="en-US" dirty="0">
                <a:solidFill>
                  <a:srgbClr val="202124"/>
                </a:solidFill>
                <a:latin typeface="Google Sans"/>
              </a:rPr>
              <a:t>Worldwide Apple has over 522 (273 in the USA and 249 overseas) </a:t>
            </a:r>
          </a:p>
          <a:p>
            <a:pPr marL="342900" indent="-342900">
              <a:buFont typeface="Arial" panose="020B0604020202020204" pitchFamily="34" charset="0"/>
              <a:buChar char="•"/>
            </a:pPr>
            <a:r>
              <a:rPr lang="en-US" dirty="0">
                <a:solidFill>
                  <a:srgbClr val="202124"/>
                </a:solidFill>
                <a:latin typeface="Google Sans"/>
              </a:rPr>
              <a:t>Apple is in 25 countries </a:t>
            </a:r>
            <a:endParaRPr lang="en-US" dirty="0"/>
          </a:p>
        </p:txBody>
      </p:sp>
      <p:pic>
        <p:nvPicPr>
          <p:cNvPr id="8" name="Audio 7">
            <a:hlinkClick r:id="" action="ppaction://media"/>
            <a:extLst>
              <a:ext uri="{FF2B5EF4-FFF2-40B4-BE49-F238E27FC236}">
                <a16:creationId xmlns:a16="http://schemas.microsoft.com/office/drawing/2014/main" id="{77B65432-994B-8E09-6F35-460FD5E595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24611533"/>
      </p:ext>
    </p:extLst>
  </p:cSld>
  <p:clrMapOvr>
    <a:masterClrMapping/>
  </p:clrMapOvr>
  <mc:AlternateContent xmlns:mc="http://schemas.openxmlformats.org/markup-compatibility/2006">
    <mc:Choice xmlns:p14="http://schemas.microsoft.com/office/powerpoint/2010/main" Requires="p14">
      <p:transition spd="slow" p14:dur="2000" advTm="149952"/>
    </mc:Choice>
    <mc:Fallback>
      <p:transition spd="slow" advTm="149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BF77494-4777-1A6D-B544-5CD084BC72B7}"/>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sz="4400" kern="1200" dirty="0">
                <a:solidFill>
                  <a:schemeClr val="tx1"/>
                </a:solidFill>
                <a:latin typeface="+mj-lt"/>
                <a:ea typeface="+mj-ea"/>
                <a:cs typeface="+mj-cs"/>
              </a:rPr>
              <a:t>Apple in the German Market </a:t>
            </a:r>
          </a:p>
        </p:txBody>
      </p:sp>
      <p:sp>
        <p:nvSpPr>
          <p:cNvPr id="4" name="Text Placeholder 3">
            <a:extLst>
              <a:ext uri="{FF2B5EF4-FFF2-40B4-BE49-F238E27FC236}">
                <a16:creationId xmlns:a16="http://schemas.microsoft.com/office/drawing/2014/main" id="{4B4BD51B-60F0-EC85-D2FF-30362655D364}"/>
              </a:ext>
            </a:extLst>
          </p:cNvPr>
          <p:cNvSpPr>
            <a:spLocks noGrp="1"/>
          </p:cNvSpPr>
          <p:nvPr>
            <p:ph type="body" sz="half" idx="2"/>
          </p:nvPr>
        </p:nvSpPr>
        <p:spPr>
          <a:xfrm>
            <a:off x="838201" y="2623381"/>
            <a:ext cx="3888528" cy="3553581"/>
          </a:xfrm>
        </p:spPr>
        <p:txBody>
          <a:bodyPr vert="horz" lIns="91440" tIns="45720" rIns="91440" bIns="45720" rtlCol="0">
            <a:normAutofit/>
          </a:bodyPr>
          <a:lstStyle/>
          <a:p>
            <a:pPr indent="-228600">
              <a:buFont typeface="Arial" panose="020B0604020202020204" pitchFamily="34" charset="0"/>
              <a:buChar char="•"/>
            </a:pPr>
            <a:r>
              <a:rPr lang="en-US" sz="1700" dirty="0"/>
              <a:t>Apple has been working in German since 1981.</a:t>
            </a:r>
          </a:p>
          <a:p>
            <a:pPr indent="-228600">
              <a:buFont typeface="Arial" panose="020B0604020202020204" pitchFamily="34" charset="0"/>
              <a:buChar char="•"/>
            </a:pPr>
            <a:r>
              <a:rPr lang="en-US" sz="1700" dirty="0"/>
              <a:t>Apple built it’s first store in 2013 in Berlin. </a:t>
            </a:r>
          </a:p>
          <a:p>
            <a:pPr indent="-228600">
              <a:buFont typeface="Arial" panose="020B0604020202020204" pitchFamily="34" charset="0"/>
              <a:buChar char="•"/>
            </a:pPr>
            <a:r>
              <a:rPr lang="en-US" sz="1700" dirty="0"/>
              <a:t>Apple has 16 locations in Germany. </a:t>
            </a:r>
          </a:p>
          <a:p>
            <a:pPr indent="-228600">
              <a:buFont typeface="Arial" panose="020B0604020202020204" pitchFamily="34" charset="0"/>
              <a:buChar char="•"/>
            </a:pPr>
            <a:r>
              <a:rPr lang="en-US" sz="1700" dirty="0"/>
              <a:t>Apple is building a new facility in Munich to focus on 5G and future wireless technologies. </a:t>
            </a:r>
          </a:p>
          <a:p>
            <a:pPr indent="-228600">
              <a:buFont typeface="Arial" panose="020B0604020202020204" pitchFamily="34" charset="0"/>
              <a:buChar char="•"/>
            </a:pPr>
            <a:r>
              <a:rPr lang="en-US" sz="1700" dirty="0"/>
              <a:t>Apple iPhone market shares are 37.67%</a:t>
            </a:r>
          </a:p>
          <a:p>
            <a:pPr indent="-228600">
              <a:buFont typeface="Arial" panose="020B0604020202020204" pitchFamily="34" charset="0"/>
              <a:buChar char="•"/>
            </a:pPr>
            <a:r>
              <a:rPr lang="en-US" sz="1700" dirty="0"/>
              <a:t>In the phone market Apple has a strong competitor in Android. </a:t>
            </a:r>
          </a:p>
        </p:txBody>
      </p:sp>
      <p:pic>
        <p:nvPicPr>
          <p:cNvPr id="6" name="Picture Placeholder 5" descr="A group of people outside of a building&#10;&#10;Description automatically generated with medium confidence">
            <a:extLst>
              <a:ext uri="{FF2B5EF4-FFF2-40B4-BE49-F238E27FC236}">
                <a16:creationId xmlns:a16="http://schemas.microsoft.com/office/drawing/2014/main" id="{B09D4CD3-374C-8CFF-F391-0C31FD530DDB}"/>
              </a:ext>
            </a:extLst>
          </p:cNvPr>
          <p:cNvPicPr>
            <a:picLocks noGrp="1" noChangeAspect="1"/>
          </p:cNvPicPr>
          <p:nvPr>
            <p:ph type="pic" idx="1"/>
          </p:nvPr>
        </p:nvPicPr>
        <p:blipFill>
          <a:blip r:embed="rId4">
            <a:extLst>
              <a:ext uri="{837473B0-CC2E-450A-ABE3-18F120FF3D39}">
                <a1611:picAttrSrcUrl xmlns:a1611="http://schemas.microsoft.com/office/drawing/2016/11/main" r:id="rId5"/>
              </a:ext>
            </a:extLst>
          </a:blip>
          <a:srcRect l="2508" r="2508"/>
          <a:stretch>
            <a:fillRect/>
          </a:stretch>
        </p:blipFill>
        <p:spPr>
          <a:xfrm>
            <a:off x="6800986" y="1568825"/>
            <a:ext cx="4747547" cy="3748694"/>
          </a:xfrm>
          <a:prstGeom prst="rect">
            <a:avLst/>
          </a:prstGeom>
        </p:spPr>
      </p:pic>
      <p:sp>
        <p:nvSpPr>
          <p:cNvPr id="7" name="TextBox 6">
            <a:extLst>
              <a:ext uri="{FF2B5EF4-FFF2-40B4-BE49-F238E27FC236}">
                <a16:creationId xmlns:a16="http://schemas.microsoft.com/office/drawing/2014/main" id="{17093132-E63B-6972-2B7E-2E78D638A6AB}"/>
              </a:ext>
            </a:extLst>
          </p:cNvPr>
          <p:cNvSpPr txBox="1"/>
          <p:nvPr/>
        </p:nvSpPr>
        <p:spPr>
          <a:xfrm>
            <a:off x="9241491" y="5117464"/>
            <a:ext cx="230704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5" tooltip="https://commons.wikimedia.org/wiki/File:Apple_Store_in_George_Street,_Sydney.jpg">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dirty="0">
              <a:solidFill>
                <a:srgbClr val="FFFFFF"/>
              </a:solidFill>
            </a:endParaRPr>
          </a:p>
        </p:txBody>
      </p:sp>
      <p:pic>
        <p:nvPicPr>
          <p:cNvPr id="9" name="Audio 8">
            <a:hlinkClick r:id="" action="ppaction://media"/>
            <a:extLst>
              <a:ext uri="{FF2B5EF4-FFF2-40B4-BE49-F238E27FC236}">
                <a16:creationId xmlns:a16="http://schemas.microsoft.com/office/drawing/2014/main" id="{FF943F54-AAF8-81DD-70AD-3BC2D1842E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7133667"/>
      </p:ext>
    </p:extLst>
  </p:cSld>
  <p:clrMapOvr>
    <a:masterClrMapping/>
  </p:clrMapOvr>
  <mc:AlternateContent xmlns:mc="http://schemas.openxmlformats.org/markup-compatibility/2006">
    <mc:Choice xmlns:p14="http://schemas.microsoft.com/office/powerpoint/2010/main" Requires="p14">
      <p:transition spd="slow" p14:dur="2000" advTm="67584"/>
    </mc:Choice>
    <mc:Fallback>
      <p:transition spd="slow" advTm="67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5B0B-4F75-4607-8C60-4D728D94D6D1}"/>
              </a:ext>
            </a:extLst>
          </p:cNvPr>
          <p:cNvSpPr>
            <a:spLocks noGrp="1"/>
          </p:cNvSpPr>
          <p:nvPr>
            <p:ph type="title"/>
          </p:nvPr>
        </p:nvSpPr>
        <p:spPr/>
        <p:txBody>
          <a:bodyPr/>
          <a:lstStyle/>
          <a:p>
            <a:r>
              <a:rPr lang="en-US" dirty="0"/>
              <a:t>Internationalization Levels</a:t>
            </a:r>
          </a:p>
        </p:txBody>
      </p:sp>
      <p:sp>
        <p:nvSpPr>
          <p:cNvPr id="5" name="TextBox 4">
            <a:extLst>
              <a:ext uri="{FF2B5EF4-FFF2-40B4-BE49-F238E27FC236}">
                <a16:creationId xmlns:a16="http://schemas.microsoft.com/office/drawing/2014/main" id="{AF76D675-E5EC-480A-4F20-950D3D79EDBF}"/>
              </a:ext>
            </a:extLst>
          </p:cNvPr>
          <p:cNvSpPr txBox="1"/>
          <p:nvPr/>
        </p:nvSpPr>
        <p:spPr>
          <a:xfrm>
            <a:off x="838200" y="1264596"/>
            <a:ext cx="11353800" cy="2523768"/>
          </a:xfrm>
          <a:prstGeom prst="rect">
            <a:avLst/>
          </a:prstGeom>
          <a:noFill/>
        </p:spPr>
        <p:txBody>
          <a:bodyPr wrap="square" rtlCol="0">
            <a:spAutoFit/>
          </a:bodyPr>
          <a:lstStyle/>
          <a:p>
            <a:pPr marL="285750" indent="-285750">
              <a:buFont typeface="Arial" panose="020B0604020202020204" pitchFamily="34" charset="0"/>
              <a:buChar char="•"/>
            </a:pPr>
            <a:r>
              <a:rPr lang="en-US" sz="2800" dirty="0"/>
              <a:t>As of October 2022 Apple owns 115 companies. </a:t>
            </a:r>
          </a:p>
          <a:p>
            <a:pPr marL="285750" indent="-285750">
              <a:buFont typeface="Arial" panose="020B0604020202020204" pitchFamily="34" charset="0"/>
              <a:buChar char="•"/>
            </a:pPr>
            <a:r>
              <a:rPr lang="en-US" sz="2800" dirty="0">
                <a:solidFill>
                  <a:srgbClr val="202124"/>
                </a:solidFill>
                <a:latin typeface="Google Sans"/>
              </a:rPr>
              <a:t>Apple is in 25 countries </a:t>
            </a:r>
          </a:p>
          <a:p>
            <a:pPr marL="285750" indent="-285750">
              <a:buFont typeface="Arial" panose="020B0604020202020204" pitchFamily="34" charset="0"/>
              <a:buChar char="•"/>
            </a:pPr>
            <a:r>
              <a:rPr lang="en-US" sz="2800" dirty="0">
                <a:solidFill>
                  <a:srgbClr val="202124"/>
                </a:solidFill>
                <a:latin typeface="Google Sans"/>
              </a:rPr>
              <a:t>Apple does not focus on any specific geographic. Apple likes to be able to reach everyone. Apple would like to have their products in everyone’s hands. To Apple industry does not matter to them. </a:t>
            </a:r>
            <a:endParaRPr lang="en-US" dirty="0"/>
          </a:p>
          <a:p>
            <a:pPr marL="285750" indent="-285750">
              <a:buFont typeface="Arial" panose="020B0604020202020204" pitchFamily="34" charset="0"/>
              <a:buChar char="•"/>
            </a:pPr>
            <a:endParaRPr lang="en-US" dirty="0"/>
          </a:p>
        </p:txBody>
      </p:sp>
      <p:pic>
        <p:nvPicPr>
          <p:cNvPr id="6" name="Audio 5">
            <a:hlinkClick r:id="" action="ppaction://media"/>
            <a:extLst>
              <a:ext uri="{FF2B5EF4-FFF2-40B4-BE49-F238E27FC236}">
                <a16:creationId xmlns:a16="http://schemas.microsoft.com/office/drawing/2014/main" id="{633C2155-24C8-8655-F754-3422AED8FD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3839323"/>
      </p:ext>
    </p:extLst>
  </p:cSld>
  <p:clrMapOvr>
    <a:masterClrMapping/>
  </p:clrMapOvr>
  <mc:AlternateContent xmlns:mc="http://schemas.openxmlformats.org/markup-compatibility/2006">
    <mc:Choice xmlns:p14="http://schemas.microsoft.com/office/powerpoint/2010/main" Requires="p14">
      <p:transition spd="slow" p14:dur="2000" advTm="47808"/>
    </mc:Choice>
    <mc:Fallback>
      <p:transition spd="slow" advTm="4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Isosceles Triangle 10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apple retail stores map">
            <a:extLst>
              <a:ext uri="{FF2B5EF4-FFF2-40B4-BE49-F238E27FC236}">
                <a16:creationId xmlns:a16="http://schemas.microsoft.com/office/drawing/2014/main" id="{CD91F104-41CA-1C70-6747-8F98D3AC21A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81957" y="643467"/>
            <a:ext cx="742808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Audio 3">
            <a:hlinkClick r:id="" action="ppaction://media"/>
            <a:extLst>
              <a:ext uri="{FF2B5EF4-FFF2-40B4-BE49-F238E27FC236}">
                <a16:creationId xmlns:a16="http://schemas.microsoft.com/office/drawing/2014/main" id="{15C98701-8773-3579-0F5A-3FCD1F39C5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8152219"/>
      </p:ext>
    </p:extLst>
  </p:cSld>
  <p:clrMapOvr>
    <a:masterClrMapping/>
  </p:clrMapOvr>
  <mc:AlternateContent xmlns:mc="http://schemas.openxmlformats.org/markup-compatibility/2006">
    <mc:Choice xmlns:p14="http://schemas.microsoft.com/office/powerpoint/2010/main" Requires="p14">
      <p:transition spd="slow" p14:dur="2000" advTm="198080"/>
    </mc:Choice>
    <mc:Fallback>
      <p:transition spd="slow" advTm="198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E762-ABD3-20BE-FBBD-1966B91503B8}"/>
              </a:ext>
            </a:extLst>
          </p:cNvPr>
          <p:cNvSpPr>
            <a:spLocks noGrp="1"/>
          </p:cNvSpPr>
          <p:nvPr>
            <p:ph type="title"/>
          </p:nvPr>
        </p:nvSpPr>
        <p:spPr/>
        <p:txBody>
          <a:bodyPr/>
          <a:lstStyle/>
          <a:p>
            <a:r>
              <a:rPr lang="en-US" dirty="0"/>
              <a:t>FDI rationale and performance </a:t>
            </a:r>
          </a:p>
        </p:txBody>
      </p:sp>
      <p:sp>
        <p:nvSpPr>
          <p:cNvPr id="3" name="TextBox 2">
            <a:extLst>
              <a:ext uri="{FF2B5EF4-FFF2-40B4-BE49-F238E27FC236}">
                <a16:creationId xmlns:a16="http://schemas.microsoft.com/office/drawing/2014/main" id="{0E36D899-D19C-26D0-0E3D-D48FD0EE0591}"/>
              </a:ext>
            </a:extLst>
          </p:cNvPr>
          <p:cNvSpPr txBox="1"/>
          <p:nvPr/>
        </p:nvSpPr>
        <p:spPr>
          <a:xfrm>
            <a:off x="419862" y="1342417"/>
            <a:ext cx="11352275" cy="1938992"/>
          </a:xfrm>
          <a:prstGeom prst="rect">
            <a:avLst/>
          </a:prstGeom>
          <a:noFill/>
        </p:spPr>
        <p:txBody>
          <a:bodyPr wrap="none" rtlCol="0">
            <a:spAutoFit/>
          </a:bodyPr>
          <a:lstStyle/>
          <a:p>
            <a:pPr marL="342900" indent="-342900">
              <a:buFont typeface="Arial" panose="020B0604020202020204" pitchFamily="34" charset="0"/>
              <a:buChar char="•"/>
            </a:pPr>
            <a:r>
              <a:rPr lang="en-US" sz="2400" dirty="0"/>
              <a:t>The reason why Apple entered into the German market is because of resources in their</a:t>
            </a:r>
          </a:p>
          <a:p>
            <a:r>
              <a:rPr lang="en-US" sz="2400" dirty="0"/>
              <a:t>hands. Apple wanted to be a competitor for other companies with similar products. </a:t>
            </a:r>
          </a:p>
          <a:p>
            <a:pPr marL="342900" indent="-342900">
              <a:buFont typeface="Arial" panose="020B0604020202020204" pitchFamily="34" charset="0"/>
              <a:buChar char="•"/>
            </a:pPr>
            <a:r>
              <a:rPr lang="en-US" sz="2400" dirty="0"/>
              <a:t>Apple’s </a:t>
            </a:r>
            <a:r>
              <a:rPr lang="en-US" sz="2400" b="0" i="0" dirty="0">
                <a:solidFill>
                  <a:srgbClr val="000000"/>
                </a:solidFill>
                <a:effectLst/>
              </a:rPr>
              <a:t>revenue in the German market is lower than the USA. Apple’s main market</a:t>
            </a:r>
          </a:p>
          <a:p>
            <a:r>
              <a:rPr lang="en-US" sz="2400" dirty="0">
                <a:solidFill>
                  <a:srgbClr val="000000"/>
                </a:solidFill>
              </a:rPr>
              <a:t>that they want to focus on is the US market. </a:t>
            </a:r>
            <a:endParaRPr lang="en-US" sz="2400" dirty="0"/>
          </a:p>
          <a:p>
            <a:pPr marL="342900" indent="-342900">
              <a:buFont typeface="Arial" panose="020B0604020202020204" pitchFamily="34" charset="0"/>
              <a:buChar char="•"/>
            </a:pPr>
            <a:endParaRPr lang="en-US" sz="2400" dirty="0"/>
          </a:p>
        </p:txBody>
      </p:sp>
      <p:pic>
        <p:nvPicPr>
          <p:cNvPr id="5" name="Picture 4" descr="A close-up of a cell phone&#10;&#10;Description automatically generated with medium confidence">
            <a:extLst>
              <a:ext uri="{FF2B5EF4-FFF2-40B4-BE49-F238E27FC236}">
                <a16:creationId xmlns:a16="http://schemas.microsoft.com/office/drawing/2014/main" id="{949480DE-ACBD-2046-B82B-75FF1D4BBE7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2926080"/>
            <a:ext cx="3621024" cy="3931920"/>
          </a:xfrm>
          <a:prstGeom prst="rect">
            <a:avLst/>
          </a:prstGeom>
        </p:spPr>
      </p:pic>
      <p:sp>
        <p:nvSpPr>
          <p:cNvPr id="6" name="TextBox 5">
            <a:extLst>
              <a:ext uri="{FF2B5EF4-FFF2-40B4-BE49-F238E27FC236}">
                <a16:creationId xmlns:a16="http://schemas.microsoft.com/office/drawing/2014/main" id="{25CFBD32-70C0-DEC3-3D30-B66852CAB35F}"/>
              </a:ext>
            </a:extLst>
          </p:cNvPr>
          <p:cNvSpPr txBox="1"/>
          <p:nvPr/>
        </p:nvSpPr>
        <p:spPr>
          <a:xfrm>
            <a:off x="0" y="6858000"/>
            <a:ext cx="4834890" cy="230832"/>
          </a:xfrm>
          <a:prstGeom prst="rect">
            <a:avLst/>
          </a:prstGeom>
          <a:noFill/>
        </p:spPr>
        <p:txBody>
          <a:bodyPr wrap="square" rtlCol="0">
            <a:spAutoFit/>
          </a:bodyPr>
          <a:lstStyle/>
          <a:p>
            <a:r>
              <a:rPr lang="en-US" sz="900" dirty="0">
                <a:hlinkClick r:id="rId5" tooltip="http://themashd.blogspot.com/2017/09/apple-iphone-8-8-plus-and-iphone-x.html"/>
              </a:rPr>
              <a:t>This Photo</a:t>
            </a:r>
            <a:r>
              <a:rPr lang="en-US" sz="900" dirty="0"/>
              <a:t> by Unknown Author is licensed under </a:t>
            </a:r>
            <a:r>
              <a:rPr lang="en-US" sz="900" dirty="0">
                <a:hlinkClick r:id="rId6" tooltip="https://creativecommons.org/licenses/by-nc/3.0/"/>
              </a:rPr>
              <a:t>CC BY-NC</a:t>
            </a:r>
            <a:endParaRPr lang="en-US" sz="900" dirty="0"/>
          </a:p>
        </p:txBody>
      </p:sp>
      <p:pic>
        <p:nvPicPr>
          <p:cNvPr id="8" name="Picture 7" descr="Graphical user interface&#10;&#10;Description automatically generated">
            <a:extLst>
              <a:ext uri="{FF2B5EF4-FFF2-40B4-BE49-F238E27FC236}">
                <a16:creationId xmlns:a16="http://schemas.microsoft.com/office/drawing/2014/main" id="{4E8BCA5D-9B97-3E99-E715-62F5ADDF171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357110" y="3309664"/>
            <a:ext cx="4834890" cy="3451860"/>
          </a:xfrm>
          <a:prstGeom prst="rect">
            <a:avLst/>
          </a:prstGeom>
        </p:spPr>
      </p:pic>
      <p:sp>
        <p:nvSpPr>
          <p:cNvPr id="9" name="TextBox 8">
            <a:extLst>
              <a:ext uri="{FF2B5EF4-FFF2-40B4-BE49-F238E27FC236}">
                <a16:creationId xmlns:a16="http://schemas.microsoft.com/office/drawing/2014/main" id="{CC4569C9-6CD4-5655-AD75-147F8C4700AF}"/>
              </a:ext>
            </a:extLst>
          </p:cNvPr>
          <p:cNvSpPr txBox="1"/>
          <p:nvPr/>
        </p:nvSpPr>
        <p:spPr>
          <a:xfrm>
            <a:off x="7357110" y="6761524"/>
            <a:ext cx="4834890" cy="230832"/>
          </a:xfrm>
          <a:prstGeom prst="rect">
            <a:avLst/>
          </a:prstGeom>
          <a:noFill/>
        </p:spPr>
        <p:txBody>
          <a:bodyPr wrap="square" rtlCol="0">
            <a:spAutoFit/>
          </a:bodyPr>
          <a:lstStyle/>
          <a:p>
            <a:r>
              <a:rPr lang="en-US" sz="900" dirty="0">
                <a:hlinkClick r:id="rId8" tooltip="https://tamilantablet.blogspot.com/2012/11/apple-ipad-4-wi-fi-cellular.html"/>
              </a:rPr>
              <a:t>This Photo</a:t>
            </a:r>
            <a:r>
              <a:rPr lang="en-US" sz="900" dirty="0"/>
              <a:t> by Unknown Author is licensed under </a:t>
            </a:r>
            <a:r>
              <a:rPr lang="en-US" sz="900" dirty="0">
                <a:hlinkClick r:id="rId9" tooltip="https://creativecommons.org/licenses/by/3.0/"/>
              </a:rPr>
              <a:t>CC BY</a:t>
            </a:r>
            <a:endParaRPr lang="en-US" sz="900" dirty="0"/>
          </a:p>
        </p:txBody>
      </p:sp>
      <p:pic>
        <p:nvPicPr>
          <p:cNvPr id="11" name="Picture 10" descr="A picture containing text, electronics, computer, computer&#10;&#10;Description automatically generated">
            <a:extLst>
              <a:ext uri="{FF2B5EF4-FFF2-40B4-BE49-F238E27FC236}">
                <a16:creationId xmlns:a16="http://schemas.microsoft.com/office/drawing/2014/main" id="{9CB8D366-17C4-4CA6-BC52-2F1FBFE6142B}"/>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621024" y="3789687"/>
            <a:ext cx="4075556" cy="2617025"/>
          </a:xfrm>
          <a:prstGeom prst="rect">
            <a:avLst/>
          </a:prstGeom>
        </p:spPr>
      </p:pic>
      <p:sp>
        <p:nvSpPr>
          <p:cNvPr id="12" name="TextBox 11">
            <a:extLst>
              <a:ext uri="{FF2B5EF4-FFF2-40B4-BE49-F238E27FC236}">
                <a16:creationId xmlns:a16="http://schemas.microsoft.com/office/drawing/2014/main" id="{6B8BA622-3545-0135-245C-93CF2365A9A4}"/>
              </a:ext>
            </a:extLst>
          </p:cNvPr>
          <p:cNvSpPr txBox="1"/>
          <p:nvPr/>
        </p:nvSpPr>
        <p:spPr>
          <a:xfrm>
            <a:off x="3411092" y="6406712"/>
            <a:ext cx="4285488" cy="230832"/>
          </a:xfrm>
          <a:prstGeom prst="rect">
            <a:avLst/>
          </a:prstGeom>
          <a:noFill/>
        </p:spPr>
        <p:txBody>
          <a:bodyPr wrap="square" rtlCol="0">
            <a:spAutoFit/>
          </a:bodyPr>
          <a:lstStyle/>
          <a:p>
            <a:r>
              <a:rPr lang="en-US" sz="900" dirty="0">
                <a:hlinkClick r:id="rId11" tooltip="https://www.bundabergnow.com/2019/11/22/macbook-pro-16-inch/"/>
              </a:rPr>
              <a:t>This Photo</a:t>
            </a:r>
            <a:r>
              <a:rPr lang="en-US" sz="900" dirty="0"/>
              <a:t> by Unknown Author is licensed under </a:t>
            </a:r>
            <a:r>
              <a:rPr lang="en-US" sz="900" dirty="0">
                <a:hlinkClick r:id="rId9" tooltip="https://creativecommons.org/licenses/by/3.0/"/>
              </a:rPr>
              <a:t>CC BY</a:t>
            </a:r>
            <a:endParaRPr lang="en-US" sz="900" dirty="0"/>
          </a:p>
        </p:txBody>
      </p:sp>
      <p:pic>
        <p:nvPicPr>
          <p:cNvPr id="7" name="Audio 6">
            <a:hlinkClick r:id="" action="ppaction://media"/>
            <a:extLst>
              <a:ext uri="{FF2B5EF4-FFF2-40B4-BE49-F238E27FC236}">
                <a16:creationId xmlns:a16="http://schemas.microsoft.com/office/drawing/2014/main" id="{1D663B42-95EE-E304-CF6A-08E26634F16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60494456"/>
      </p:ext>
    </p:extLst>
  </p:cSld>
  <p:clrMapOvr>
    <a:masterClrMapping/>
  </p:clrMapOvr>
  <mc:AlternateContent xmlns:mc="http://schemas.openxmlformats.org/markup-compatibility/2006">
    <mc:Choice xmlns:p14="http://schemas.microsoft.com/office/powerpoint/2010/main" Requires="p14">
      <p:transition spd="slow" p14:dur="2000" advTm="54400"/>
    </mc:Choice>
    <mc:Fallback>
      <p:transition spd="slow" advTm="54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B5EA4D9-37FB-3ECE-531E-7B7053FFCEC8}"/>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kern="1200" dirty="0">
                <a:solidFill>
                  <a:schemeClr val="tx1"/>
                </a:solidFill>
                <a:latin typeface="+mj-lt"/>
                <a:ea typeface="+mj-ea"/>
                <a:cs typeface="+mj-cs"/>
              </a:rPr>
              <a:t>Values and norms </a:t>
            </a:r>
          </a:p>
        </p:txBody>
      </p:sp>
      <p:sp>
        <p:nvSpPr>
          <p:cNvPr id="3" name="TextBox 2">
            <a:extLst>
              <a:ext uri="{FF2B5EF4-FFF2-40B4-BE49-F238E27FC236}">
                <a16:creationId xmlns:a16="http://schemas.microsoft.com/office/drawing/2014/main" id="{C3BA7635-41C3-39A8-8473-09C703FC9BBD}"/>
              </a:ext>
            </a:extLst>
          </p:cNvPr>
          <p:cNvSpPr txBox="1"/>
          <p:nvPr/>
        </p:nvSpPr>
        <p:spPr>
          <a:xfrm>
            <a:off x="838201" y="2623381"/>
            <a:ext cx="3888528" cy="3553581"/>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t>The cultural distance between the USA and Germany that exist are. </a:t>
            </a:r>
          </a:p>
          <a:p>
            <a:pPr marL="342900" indent="-228600">
              <a:lnSpc>
                <a:spcPct val="90000"/>
              </a:lnSpc>
              <a:spcAft>
                <a:spcPts val="600"/>
              </a:spcAft>
              <a:buFont typeface="Arial" panose="020B0604020202020204" pitchFamily="34" charset="0"/>
              <a:buChar char="•"/>
            </a:pPr>
            <a:r>
              <a:rPr lang="en-US" sz="2000" dirty="0"/>
              <a:t>Apple is seen as an American company who’s main focus in only on America. </a:t>
            </a:r>
          </a:p>
          <a:p>
            <a:pPr marL="342900" indent="-228600">
              <a:lnSpc>
                <a:spcPct val="90000"/>
              </a:lnSpc>
              <a:spcAft>
                <a:spcPts val="600"/>
              </a:spcAft>
              <a:buFont typeface="Arial" panose="020B0604020202020204" pitchFamily="34" charset="0"/>
              <a:buChar char="•"/>
            </a:pPr>
            <a:endParaRPr lang="en-US" sz="2000" dirty="0"/>
          </a:p>
        </p:txBody>
      </p:sp>
      <p:pic>
        <p:nvPicPr>
          <p:cNvPr id="7" name="Picture 6" descr="Chart, bar chart&#10;&#10;Description automatically generated">
            <a:extLst>
              <a:ext uri="{FF2B5EF4-FFF2-40B4-BE49-F238E27FC236}">
                <a16:creationId xmlns:a16="http://schemas.microsoft.com/office/drawing/2014/main" id="{F30EE57B-86E4-FBBE-238B-57E4C48895B0}"/>
              </a:ext>
            </a:extLst>
          </p:cNvPr>
          <p:cNvPicPr>
            <a:picLocks noChangeAspect="1"/>
          </p:cNvPicPr>
          <p:nvPr/>
        </p:nvPicPr>
        <p:blipFill>
          <a:blip r:embed="rId4"/>
          <a:stretch>
            <a:fillRect/>
          </a:stretch>
        </p:blipFill>
        <p:spPr>
          <a:xfrm>
            <a:off x="6800986" y="2096055"/>
            <a:ext cx="4747547" cy="2694233"/>
          </a:xfrm>
          <a:prstGeom prst="rect">
            <a:avLst/>
          </a:prstGeom>
        </p:spPr>
      </p:pic>
      <p:pic>
        <p:nvPicPr>
          <p:cNvPr id="6" name="Audio 5">
            <a:hlinkClick r:id="" action="ppaction://media"/>
            <a:extLst>
              <a:ext uri="{FF2B5EF4-FFF2-40B4-BE49-F238E27FC236}">
                <a16:creationId xmlns:a16="http://schemas.microsoft.com/office/drawing/2014/main" id="{8DE5F399-2592-4265-88D6-9A33E4A725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55194246"/>
      </p:ext>
    </p:extLst>
  </p:cSld>
  <p:clrMapOvr>
    <a:masterClrMapping/>
  </p:clrMapOvr>
  <mc:AlternateContent xmlns:mc="http://schemas.openxmlformats.org/markup-compatibility/2006">
    <mc:Choice xmlns:p14="http://schemas.microsoft.com/office/powerpoint/2010/main" Requires="p14">
      <p:transition spd="slow" p14:dur="2000" advTm="92370"/>
    </mc:Choice>
    <mc:Fallback>
      <p:transition spd="slow" advTm="92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4EEFFE-1A8B-E77B-39D5-966175952852}"/>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600" dirty="0"/>
              <a:t>Values and norms continued </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ED23AC9-6EE2-E6D5-64E8-6BAB6B0639DF}"/>
              </a:ext>
            </a:extLst>
          </p:cNvPr>
          <p:cNvSpPr txBox="1"/>
          <p:nvPr/>
        </p:nvSpPr>
        <p:spPr>
          <a:xfrm>
            <a:off x="640080" y="2872899"/>
            <a:ext cx="4846320" cy="3320668"/>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400" dirty="0"/>
              <a:t>Apple face heavy competition with it’s competitors in the phone market in Germany. Android OS is beating Apple OS by a little over 23%. This mean that Apple is having a tough time getting the German market to see that their product is better or they are not spending enough time promoting themselves in the country.  </a:t>
            </a:r>
          </a:p>
        </p:txBody>
      </p:sp>
      <p:pic>
        <p:nvPicPr>
          <p:cNvPr id="5" name="Picture 4" descr="A picture containing text&#10;&#10;Description automatically generated">
            <a:extLst>
              <a:ext uri="{FF2B5EF4-FFF2-40B4-BE49-F238E27FC236}">
                <a16:creationId xmlns:a16="http://schemas.microsoft.com/office/drawing/2014/main" id="{8BB27778-D45A-8AF1-C104-35C33F20E35A}"/>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9856" r="1372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1D2AAD21-07E2-23D6-12D3-049CAF154337}"/>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5" tooltip="https://www.8bitlibrarian.com/20181121-making-the-switch/">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700" dirty="0">
              <a:solidFill>
                <a:srgbClr val="FFFFFF"/>
              </a:solidFill>
            </a:endParaRPr>
          </a:p>
        </p:txBody>
      </p:sp>
      <p:pic>
        <p:nvPicPr>
          <p:cNvPr id="7" name="Audio 6">
            <a:hlinkClick r:id="" action="ppaction://media"/>
            <a:extLst>
              <a:ext uri="{FF2B5EF4-FFF2-40B4-BE49-F238E27FC236}">
                <a16:creationId xmlns:a16="http://schemas.microsoft.com/office/drawing/2014/main" id="{DDD7A03B-3131-4CB5-1124-9F7019C354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95972212"/>
      </p:ext>
    </p:extLst>
  </p:cSld>
  <p:clrMapOvr>
    <a:masterClrMapping/>
  </p:clrMapOvr>
  <mc:AlternateContent xmlns:mc="http://schemas.openxmlformats.org/markup-compatibility/2006">
    <mc:Choice xmlns:p14="http://schemas.microsoft.com/office/powerpoint/2010/main" Requires="p14">
      <p:transition spd="slow" p14:dur="2000" advTm="41408"/>
    </mc:Choice>
    <mc:Fallback>
      <p:transition spd="slow" advTm="41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E663B5A-83E3-99C5-7540-AA90D47DB03C}"/>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b="0" i="0" kern="1200" dirty="0">
                <a:solidFill>
                  <a:schemeClr val="tx1"/>
                </a:solidFill>
                <a:effectLst/>
                <a:latin typeface="+mj-lt"/>
                <a:ea typeface="+mj-ea"/>
                <a:cs typeface="+mj-cs"/>
              </a:rPr>
              <a:t>Institutional factors</a:t>
            </a:r>
            <a:endParaRPr lang="en-US"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9F164899-6681-F1D8-06A5-0566AABA0313}"/>
              </a:ext>
            </a:extLst>
          </p:cNvPr>
          <p:cNvSpPr txBox="1"/>
          <p:nvPr/>
        </p:nvSpPr>
        <p:spPr>
          <a:xfrm>
            <a:off x="838201" y="2623381"/>
            <a:ext cx="3888528" cy="355358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The is a very low institutional distance between the USA and Germany. </a:t>
            </a:r>
          </a:p>
          <a:p>
            <a:pPr marL="285750" indent="-228600">
              <a:lnSpc>
                <a:spcPct val="90000"/>
              </a:lnSpc>
              <a:spcAft>
                <a:spcPts val="600"/>
              </a:spcAft>
              <a:buFont typeface="Arial" panose="020B0604020202020204" pitchFamily="34" charset="0"/>
              <a:buChar char="•"/>
            </a:pPr>
            <a:r>
              <a:rPr lang="en-US" sz="2000" dirty="0"/>
              <a:t>This is because both countries are working on to make their own country a better place. </a:t>
            </a:r>
          </a:p>
        </p:txBody>
      </p:sp>
      <p:pic>
        <p:nvPicPr>
          <p:cNvPr id="6" name="Picture 5" descr="Chart, line chart&#10;&#10;Description automatically generated">
            <a:extLst>
              <a:ext uri="{FF2B5EF4-FFF2-40B4-BE49-F238E27FC236}">
                <a16:creationId xmlns:a16="http://schemas.microsoft.com/office/drawing/2014/main" id="{555F95AB-1291-C314-0C7C-B913A0A96A07}"/>
              </a:ext>
            </a:extLst>
          </p:cNvPr>
          <p:cNvPicPr>
            <a:picLocks noChangeAspect="1"/>
          </p:cNvPicPr>
          <p:nvPr/>
        </p:nvPicPr>
        <p:blipFill>
          <a:blip r:embed="rId4"/>
          <a:stretch>
            <a:fillRect/>
          </a:stretch>
        </p:blipFill>
        <p:spPr>
          <a:xfrm>
            <a:off x="6800986" y="2274089"/>
            <a:ext cx="4747547" cy="2338166"/>
          </a:xfrm>
          <a:prstGeom prst="rect">
            <a:avLst/>
          </a:prstGeom>
        </p:spPr>
      </p:pic>
      <p:pic>
        <p:nvPicPr>
          <p:cNvPr id="8" name="Audio 7">
            <a:hlinkClick r:id="" action="ppaction://media"/>
            <a:extLst>
              <a:ext uri="{FF2B5EF4-FFF2-40B4-BE49-F238E27FC236}">
                <a16:creationId xmlns:a16="http://schemas.microsoft.com/office/drawing/2014/main" id="{C44B0528-C49E-B30E-D504-0E3F4125F8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5286863"/>
      </p:ext>
    </p:extLst>
  </p:cSld>
  <p:clrMapOvr>
    <a:masterClrMapping/>
  </p:clrMapOvr>
  <mc:AlternateContent xmlns:mc="http://schemas.openxmlformats.org/markup-compatibility/2006">
    <mc:Choice xmlns:p14="http://schemas.microsoft.com/office/powerpoint/2010/main" Requires="p14">
      <p:transition spd="slow" p14:dur="2000" advTm="220672"/>
    </mc:Choice>
    <mc:Fallback>
      <p:transition spd="slow" advTm="220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{094239BC-EFE6-494D-9205-C22C1B222FC3}tf10001121_mac</Template>
  <TotalTime>5931</TotalTime>
  <Words>1084</Words>
  <Application>Microsoft Macintosh PowerPoint</Application>
  <PresentationFormat>Widescreen</PresentationFormat>
  <Paragraphs>67</Paragraphs>
  <Slides>12</Slides>
  <Notes>0</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Google Sans</vt:lpstr>
      <vt:lpstr>Rockwell</vt:lpstr>
      <vt:lpstr>Office Theme</vt:lpstr>
      <vt:lpstr>Apple’s Performance in the German market. </vt:lpstr>
      <vt:lpstr>                  Introduction </vt:lpstr>
      <vt:lpstr>Apple in the German Market </vt:lpstr>
      <vt:lpstr>Internationalization Levels</vt:lpstr>
      <vt:lpstr>PowerPoint Presentation</vt:lpstr>
      <vt:lpstr>FDI rationale and performance </vt:lpstr>
      <vt:lpstr>Values and norms </vt:lpstr>
      <vt:lpstr>Values and norms continued </vt:lpstr>
      <vt:lpstr>Institutional factors</vt:lpstr>
      <vt:lpstr>Institutional factors continued</vt:lpstr>
      <vt:lpstr>References </vt:lpstr>
      <vt:lpstr>References continued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Apple’s Performance in the German market. </dc:title>
  <dc:creator>Brandon Sperry</dc:creator>
  <cp:lastModifiedBy>Brandon Sperry</cp:lastModifiedBy>
  <cp:revision>3</cp:revision>
  <dcterms:created xsi:type="dcterms:W3CDTF">2023-03-07T00:52:30Z</dcterms:created>
  <dcterms:modified xsi:type="dcterms:W3CDTF">2023-03-11T17:31:22Z</dcterms:modified>
</cp:coreProperties>
</file>